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3"/>
  </p:notesMasterIdLst>
  <p:sldIdLst>
    <p:sldId id="256" r:id="rId2"/>
    <p:sldId id="272" r:id="rId3"/>
    <p:sldId id="275" r:id="rId4"/>
    <p:sldId id="273" r:id="rId5"/>
    <p:sldId id="277" r:id="rId6"/>
    <p:sldId id="278" r:id="rId7"/>
    <p:sldId id="276" r:id="rId8"/>
    <p:sldId id="284" r:id="rId9"/>
    <p:sldId id="274" r:id="rId10"/>
    <p:sldId id="263" r:id="rId11"/>
    <p:sldId id="264" r:id="rId12"/>
    <p:sldId id="282" r:id="rId13"/>
    <p:sldId id="285" r:id="rId14"/>
    <p:sldId id="286" r:id="rId15"/>
    <p:sldId id="287" r:id="rId16"/>
    <p:sldId id="288" r:id="rId17"/>
    <p:sldId id="289" r:id="rId18"/>
    <p:sldId id="291" r:id="rId19"/>
    <p:sldId id="292" r:id="rId20"/>
    <p:sldId id="293" r:id="rId21"/>
    <p:sldId id="294"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9822" autoAdjust="0"/>
  </p:normalViewPr>
  <p:slideViewPr>
    <p:cSldViewPr>
      <p:cViewPr>
        <p:scale>
          <a:sx n="80" d="100"/>
          <a:sy n="80" d="100"/>
        </p:scale>
        <p:origin x="-528" y="-72"/>
      </p:cViewPr>
      <p:guideLst>
        <p:guide orient="horz" pos="2160"/>
        <p:guide pos="2880"/>
      </p:guideLst>
    </p:cSldViewPr>
  </p:slideViewPr>
  <p:notesTextViewPr>
    <p:cViewPr>
      <p:scale>
        <a:sx n="1" d="1"/>
        <a:sy n="1" d="1"/>
      </p:scale>
      <p:origin x="0" y="0"/>
    </p:cViewPr>
  </p:notesTextViewPr>
  <p:sorterViewPr>
    <p:cViewPr>
      <p:scale>
        <a:sx n="100" d="100"/>
        <a:sy n="100" d="100"/>
      </p:scale>
      <p:origin x="0" y="574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029AE8-81F3-437B-A3F5-AD3F033DF179}" type="datetimeFigureOut">
              <a:rPr lang="en-US" smtClean="0"/>
              <a:t>5/12/2012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7D2110-AD18-4A04-A798-4AF9F048DE92}" type="slidenum">
              <a:rPr lang="en-US" smtClean="0"/>
              <a:t>‹#›</a:t>
            </a:fld>
            <a:endParaRPr lang="en-US"/>
          </a:p>
        </p:txBody>
      </p:sp>
    </p:spTree>
    <p:extLst>
      <p:ext uri="{BB962C8B-B14F-4D97-AF65-F5344CB8AC3E}">
        <p14:creationId xmlns:p14="http://schemas.microsoft.com/office/powerpoint/2010/main" val="3177809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defTabSz="958850" eaLnBrk="0" hangingPunct="0">
              <a:defRPr sz="1600">
                <a:solidFill>
                  <a:schemeClr val="tx1"/>
                </a:solidFill>
                <a:latin typeface="Arial" charset="0"/>
              </a:defRPr>
            </a:lvl1pPr>
            <a:lvl2pPr marL="742950" indent="-285750" defTabSz="958850" eaLnBrk="0" hangingPunct="0">
              <a:defRPr sz="1600">
                <a:solidFill>
                  <a:schemeClr val="tx1"/>
                </a:solidFill>
                <a:latin typeface="Arial" charset="0"/>
              </a:defRPr>
            </a:lvl2pPr>
            <a:lvl3pPr marL="1143000" indent="-228600" defTabSz="958850" eaLnBrk="0" hangingPunct="0">
              <a:defRPr sz="1600">
                <a:solidFill>
                  <a:schemeClr val="tx1"/>
                </a:solidFill>
                <a:latin typeface="Arial" charset="0"/>
              </a:defRPr>
            </a:lvl3pPr>
            <a:lvl4pPr marL="1600200" indent="-228600" defTabSz="958850" eaLnBrk="0" hangingPunct="0">
              <a:defRPr sz="1600">
                <a:solidFill>
                  <a:schemeClr val="tx1"/>
                </a:solidFill>
                <a:latin typeface="Arial" charset="0"/>
              </a:defRPr>
            </a:lvl4pPr>
            <a:lvl5pPr marL="2057400" indent="-228600" defTabSz="958850" eaLnBrk="0" hangingPunct="0">
              <a:defRPr sz="1600">
                <a:solidFill>
                  <a:schemeClr val="tx1"/>
                </a:solidFill>
                <a:latin typeface="Arial" charset="0"/>
              </a:defRPr>
            </a:lvl5pPr>
            <a:lvl6pPr marL="2514600" indent="-228600" defTabSz="958850" eaLnBrk="0" fontAlgn="base" hangingPunct="0">
              <a:spcBef>
                <a:spcPct val="0"/>
              </a:spcBef>
              <a:spcAft>
                <a:spcPct val="0"/>
              </a:spcAft>
              <a:defRPr sz="1600">
                <a:solidFill>
                  <a:schemeClr val="tx1"/>
                </a:solidFill>
                <a:latin typeface="Arial" charset="0"/>
              </a:defRPr>
            </a:lvl6pPr>
            <a:lvl7pPr marL="2971800" indent="-228600" defTabSz="958850" eaLnBrk="0" fontAlgn="base" hangingPunct="0">
              <a:spcBef>
                <a:spcPct val="0"/>
              </a:spcBef>
              <a:spcAft>
                <a:spcPct val="0"/>
              </a:spcAft>
              <a:defRPr sz="1600">
                <a:solidFill>
                  <a:schemeClr val="tx1"/>
                </a:solidFill>
                <a:latin typeface="Arial" charset="0"/>
              </a:defRPr>
            </a:lvl7pPr>
            <a:lvl8pPr marL="3429000" indent="-228600" defTabSz="958850" eaLnBrk="0" fontAlgn="base" hangingPunct="0">
              <a:spcBef>
                <a:spcPct val="0"/>
              </a:spcBef>
              <a:spcAft>
                <a:spcPct val="0"/>
              </a:spcAft>
              <a:defRPr sz="1600">
                <a:solidFill>
                  <a:schemeClr val="tx1"/>
                </a:solidFill>
                <a:latin typeface="Arial" charset="0"/>
              </a:defRPr>
            </a:lvl8pPr>
            <a:lvl9pPr marL="3886200" indent="-228600" defTabSz="958850" eaLnBrk="0" fontAlgn="base" hangingPunct="0">
              <a:spcBef>
                <a:spcPct val="0"/>
              </a:spcBef>
              <a:spcAft>
                <a:spcPct val="0"/>
              </a:spcAft>
              <a:defRPr sz="1600">
                <a:solidFill>
                  <a:schemeClr val="tx1"/>
                </a:solidFill>
                <a:latin typeface="Arial" charset="0"/>
              </a:defRPr>
            </a:lvl9pPr>
          </a:lstStyle>
          <a:p>
            <a:pPr eaLnBrk="1" hangingPunct="1"/>
            <a:fld id="{E4AA3C02-D0B4-4F8F-8FE6-665AD0CED43D}" type="slidenum">
              <a:rPr lang="en-GB" sz="1300"/>
              <a:pPr eaLnBrk="1" hangingPunct="1"/>
              <a:t>2</a:t>
            </a:fld>
            <a:endParaRPr lang="en-GB" sz="130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endParaRPr lang="es-E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B71DBB35-AFDD-4224-9421-FD9011889D67}" type="slidenum">
              <a:rPr lang="en-GB" sz="1200"/>
              <a:pPr eaLnBrk="1" hangingPunct="1"/>
              <a:t>11</a:t>
            </a:fld>
            <a:endParaRPr lang="en-GB" sz="120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xfrm>
            <a:off x="687388" y="4343400"/>
            <a:ext cx="5483225" cy="4114800"/>
          </a:xfrm>
          <a:noFill/>
        </p:spPr>
        <p:txBody>
          <a:bodyPr/>
          <a:lstStyle/>
          <a:p>
            <a:pPr lvl="1" eaLnBrk="1" hangingPunct="1">
              <a:lnSpc>
                <a:spcPct val="80000"/>
              </a:lnSpc>
            </a:pPr>
            <a:endParaRPr lang="cs-CZ" sz="800" b="1"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91DC9CF-E5C5-4A27-9F2E-DAB8C83A4D15}" type="slidenum">
              <a:rPr lang="en-GB"/>
              <a:pPr eaLnBrk="1" hangingPunct="1"/>
              <a:t>14</a:t>
            </a:fld>
            <a:endParaRPr lang="en-GB"/>
          </a:p>
        </p:txBody>
      </p:sp>
      <p:sp>
        <p:nvSpPr>
          <p:cNvPr id="66563" name="Rectangle 2"/>
          <p:cNvSpPr>
            <a:spLocks noGrp="1" noRot="1" noChangeAspect="1" noChangeArrowheads="1" noTextEdit="1"/>
          </p:cNvSpPr>
          <p:nvPr>
            <p:ph type="sldImg"/>
          </p:nvPr>
        </p:nvSpPr>
        <p:spPr>
          <a:xfrm>
            <a:off x="1143000" y="685800"/>
            <a:ext cx="4572000" cy="3429000"/>
          </a:xfrm>
          <a:ln/>
        </p:spPr>
      </p:sp>
      <p:sp>
        <p:nvSpPr>
          <p:cNvPr id="66564" name="Rectangle 3"/>
          <p:cNvSpPr>
            <a:spLocks noGrp="1" noChangeArrowheads="1"/>
          </p:cNvSpPr>
          <p:nvPr>
            <p:ph type="body" idx="1"/>
          </p:nvPr>
        </p:nvSpPr>
        <p:spPr>
          <a:noFill/>
        </p:spPr>
        <p:txBody>
          <a:bodyPr/>
          <a:lstStyle/>
          <a:p>
            <a:pPr algn="just" eaLnBrk="1" hangingPunct="1"/>
            <a:endParaRPr lang="it-IT"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29E9450-2506-4031-8937-DC52901C1F50}" type="slidenum">
              <a:rPr lang="en-GB"/>
              <a:pPr eaLnBrk="1" hangingPunct="1"/>
              <a:t>15</a:t>
            </a:fld>
            <a:endParaRPr lang="en-GB"/>
          </a:p>
        </p:txBody>
      </p:sp>
      <p:sp>
        <p:nvSpPr>
          <p:cNvPr id="67587" name="Rectangle 2"/>
          <p:cNvSpPr>
            <a:spLocks noGrp="1" noRot="1" noChangeAspect="1" noChangeArrowheads="1" noTextEdit="1"/>
          </p:cNvSpPr>
          <p:nvPr>
            <p:ph type="sldImg"/>
          </p:nvPr>
        </p:nvSpPr>
        <p:spPr>
          <a:xfrm>
            <a:off x="1143000" y="685800"/>
            <a:ext cx="4572000" cy="3429000"/>
          </a:xfrm>
          <a:ln/>
        </p:spPr>
      </p:sp>
      <p:sp>
        <p:nvSpPr>
          <p:cNvPr id="67588" name="Rectangle 3"/>
          <p:cNvSpPr>
            <a:spLocks noGrp="1" noChangeArrowheads="1"/>
          </p:cNvSpPr>
          <p:nvPr>
            <p:ph type="body" idx="1"/>
          </p:nvPr>
        </p:nvSpPr>
        <p:spPr>
          <a:noFill/>
        </p:spPr>
        <p:txBody>
          <a:bodyPr/>
          <a:lstStyle/>
          <a:p>
            <a:pPr algn="just" eaLnBrk="1" hangingPunct="1"/>
            <a:endParaRPr lang="it-IT"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84808EF-C3AA-4BD1-987A-98D2A4B5E515}" type="slidenum">
              <a:rPr lang="en-GB"/>
              <a:pPr eaLnBrk="1" hangingPunct="1"/>
              <a:t>16</a:t>
            </a:fld>
            <a:endParaRPr lang="en-GB"/>
          </a:p>
        </p:txBody>
      </p:sp>
      <p:sp>
        <p:nvSpPr>
          <p:cNvPr id="68611" name="Rectangle 2"/>
          <p:cNvSpPr>
            <a:spLocks noGrp="1" noRot="1" noChangeAspect="1" noChangeArrowheads="1" noTextEdit="1"/>
          </p:cNvSpPr>
          <p:nvPr>
            <p:ph type="sldImg"/>
          </p:nvPr>
        </p:nvSpPr>
        <p:spPr>
          <a:xfrm>
            <a:off x="1143000" y="685800"/>
            <a:ext cx="4572000" cy="3429000"/>
          </a:xfrm>
          <a:ln/>
        </p:spPr>
      </p:sp>
      <p:sp>
        <p:nvSpPr>
          <p:cNvPr id="68612" name="Rectangle 3"/>
          <p:cNvSpPr>
            <a:spLocks noGrp="1" noChangeArrowheads="1"/>
          </p:cNvSpPr>
          <p:nvPr>
            <p:ph type="body" idx="1"/>
          </p:nvPr>
        </p:nvSpPr>
        <p:spPr>
          <a:noFill/>
        </p:spPr>
        <p:txBody>
          <a:bodyPr/>
          <a:lstStyle/>
          <a:p>
            <a:pPr algn="just" eaLnBrk="1" hangingPunct="1"/>
            <a:endParaRPr lang="it-IT"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95BEE86-B3D3-415B-BA87-CA999FAA5E4E}" type="slidenum">
              <a:rPr lang="en-GB"/>
              <a:pPr eaLnBrk="1" hangingPunct="1"/>
              <a:t>17</a:t>
            </a:fld>
            <a:endParaRPr lang="en-GB"/>
          </a:p>
        </p:txBody>
      </p:sp>
      <p:sp>
        <p:nvSpPr>
          <p:cNvPr id="69635" name="Rectangle 2"/>
          <p:cNvSpPr>
            <a:spLocks noGrp="1" noRot="1" noChangeAspect="1" noChangeArrowheads="1" noTextEdit="1"/>
          </p:cNvSpPr>
          <p:nvPr>
            <p:ph type="sldImg"/>
          </p:nvPr>
        </p:nvSpPr>
        <p:spPr>
          <a:xfrm>
            <a:off x="1143000" y="685800"/>
            <a:ext cx="4572000" cy="3429000"/>
          </a:xfrm>
          <a:ln/>
        </p:spPr>
      </p:sp>
      <p:sp>
        <p:nvSpPr>
          <p:cNvPr id="69636" name="Rectangle 3"/>
          <p:cNvSpPr>
            <a:spLocks noGrp="1" noChangeArrowheads="1"/>
          </p:cNvSpPr>
          <p:nvPr>
            <p:ph type="body" idx="1"/>
          </p:nvPr>
        </p:nvSpPr>
        <p:spPr>
          <a:noFill/>
        </p:spPr>
        <p:txBody>
          <a:bodyPr/>
          <a:lstStyle/>
          <a:p>
            <a:pPr algn="just" eaLnBrk="1" hangingPunct="1"/>
            <a:endParaRPr lang="it-IT"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A78D1AA-3B97-4626-8969-5D82B5B2C692}" type="slidenum">
              <a:rPr lang="en-GB"/>
              <a:pPr eaLnBrk="1" hangingPunct="1"/>
              <a:t>18</a:t>
            </a:fld>
            <a:endParaRPr lang="en-GB"/>
          </a:p>
        </p:txBody>
      </p:sp>
      <p:sp>
        <p:nvSpPr>
          <p:cNvPr id="71683" name="Rectangle 2"/>
          <p:cNvSpPr>
            <a:spLocks noGrp="1" noRot="1" noChangeAspect="1" noChangeArrowheads="1" noTextEdit="1"/>
          </p:cNvSpPr>
          <p:nvPr>
            <p:ph type="sldImg"/>
          </p:nvPr>
        </p:nvSpPr>
        <p:spPr>
          <a:xfrm>
            <a:off x="1143000" y="685800"/>
            <a:ext cx="4572000" cy="3429000"/>
          </a:xfrm>
          <a:ln/>
        </p:spPr>
      </p:sp>
      <p:sp>
        <p:nvSpPr>
          <p:cNvPr id="71684" name="Rectangle 3"/>
          <p:cNvSpPr>
            <a:spLocks noGrp="1" noChangeArrowheads="1"/>
          </p:cNvSpPr>
          <p:nvPr>
            <p:ph type="body" idx="1"/>
          </p:nvPr>
        </p:nvSpPr>
        <p:spPr>
          <a:noFill/>
        </p:spPr>
        <p:txBody>
          <a:bodyPr/>
          <a:lstStyle/>
          <a:p>
            <a:pPr algn="just" eaLnBrk="1" hangingPunct="1"/>
            <a:endParaRPr lang="it-IT"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CDF950E-CDAD-416E-951C-5A0E35EA276A}" type="slidenum">
              <a:rPr lang="en-GB"/>
              <a:pPr eaLnBrk="1" hangingPunct="1"/>
              <a:t>19</a:t>
            </a:fld>
            <a:endParaRPr lang="en-GB"/>
          </a:p>
        </p:txBody>
      </p:sp>
      <p:sp>
        <p:nvSpPr>
          <p:cNvPr id="72707" name="Rectangle 2"/>
          <p:cNvSpPr>
            <a:spLocks noGrp="1" noRot="1" noChangeAspect="1" noChangeArrowheads="1" noTextEdit="1"/>
          </p:cNvSpPr>
          <p:nvPr>
            <p:ph type="sldImg"/>
          </p:nvPr>
        </p:nvSpPr>
        <p:spPr>
          <a:xfrm>
            <a:off x="1143000" y="685800"/>
            <a:ext cx="4572000" cy="3429000"/>
          </a:xfrm>
          <a:ln/>
        </p:spPr>
      </p:sp>
      <p:sp>
        <p:nvSpPr>
          <p:cNvPr id="72708" name="Rectangle 3"/>
          <p:cNvSpPr>
            <a:spLocks noGrp="1" noChangeArrowheads="1"/>
          </p:cNvSpPr>
          <p:nvPr>
            <p:ph type="body" idx="1"/>
          </p:nvPr>
        </p:nvSpPr>
        <p:spPr>
          <a:noFill/>
        </p:spPr>
        <p:txBody>
          <a:bodyPr/>
          <a:lstStyle/>
          <a:p>
            <a:pPr algn="just" eaLnBrk="1" hangingPunct="1"/>
            <a:endParaRPr lang="it-IT"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678DAA0-F188-49B2-BC9F-7C67D53AF371}" type="slidenum">
              <a:rPr lang="en-GB"/>
              <a:pPr eaLnBrk="1" hangingPunct="1"/>
              <a:t>20</a:t>
            </a:fld>
            <a:endParaRPr lang="en-GB"/>
          </a:p>
        </p:txBody>
      </p:sp>
      <p:sp>
        <p:nvSpPr>
          <p:cNvPr id="73731" name="Rectangle 2"/>
          <p:cNvSpPr>
            <a:spLocks noGrp="1" noRot="1" noChangeAspect="1" noChangeArrowheads="1" noTextEdit="1"/>
          </p:cNvSpPr>
          <p:nvPr>
            <p:ph type="sldImg"/>
          </p:nvPr>
        </p:nvSpPr>
        <p:spPr>
          <a:xfrm>
            <a:off x="1143000" y="685800"/>
            <a:ext cx="4572000" cy="3429000"/>
          </a:xfrm>
          <a:ln/>
        </p:spPr>
      </p:sp>
      <p:sp>
        <p:nvSpPr>
          <p:cNvPr id="73732" name="Rectangle 3"/>
          <p:cNvSpPr>
            <a:spLocks noGrp="1" noChangeArrowheads="1"/>
          </p:cNvSpPr>
          <p:nvPr>
            <p:ph type="body" idx="1"/>
          </p:nvPr>
        </p:nvSpPr>
        <p:spPr>
          <a:noFill/>
        </p:spPr>
        <p:txBody>
          <a:bodyPr/>
          <a:lstStyle/>
          <a:p>
            <a:pPr algn="just" eaLnBrk="1" hangingPunct="1"/>
            <a:endParaRPr lang="it-IT"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59335A3-28A0-45CF-AB33-9BA943195F0A}" type="slidenum">
              <a:rPr lang="en-GB"/>
              <a:pPr eaLnBrk="1" hangingPunct="1"/>
              <a:t>21</a:t>
            </a:fld>
            <a:endParaRPr lang="en-GB"/>
          </a:p>
        </p:txBody>
      </p:sp>
      <p:sp>
        <p:nvSpPr>
          <p:cNvPr id="74755" name="Rectangle 2"/>
          <p:cNvSpPr>
            <a:spLocks noGrp="1" noRot="1" noChangeAspect="1" noChangeArrowheads="1" noTextEdit="1"/>
          </p:cNvSpPr>
          <p:nvPr>
            <p:ph type="sldImg"/>
          </p:nvPr>
        </p:nvSpPr>
        <p:spPr>
          <a:xfrm>
            <a:off x="1143000" y="685800"/>
            <a:ext cx="4572000" cy="3429000"/>
          </a:xfrm>
          <a:ln/>
        </p:spPr>
      </p:sp>
      <p:sp>
        <p:nvSpPr>
          <p:cNvPr id="74756" name="Rectangle 3"/>
          <p:cNvSpPr>
            <a:spLocks noGrp="1" noChangeArrowheads="1"/>
          </p:cNvSpPr>
          <p:nvPr>
            <p:ph type="body" idx="1"/>
          </p:nvPr>
        </p:nvSpPr>
        <p:spPr>
          <a:noFill/>
        </p:spPr>
        <p:txBody>
          <a:bodyPr/>
          <a:lstStyle/>
          <a:p>
            <a:pPr algn="just" eaLnBrk="1" hangingPunct="1"/>
            <a:endParaRPr 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7644CB6-60B1-4F2F-9BC8-981EE0DB06BD}" type="slidenum">
              <a:rPr lang="en-GB"/>
              <a:pPr eaLnBrk="1" hangingPunct="1"/>
              <a:t>3</a:t>
            </a:fld>
            <a:endParaRPr lang="en-GB"/>
          </a:p>
        </p:txBody>
      </p:sp>
      <p:sp>
        <p:nvSpPr>
          <p:cNvPr id="55299" name="Rectangle 2"/>
          <p:cNvSpPr>
            <a:spLocks noGrp="1" noRot="1" noChangeAspect="1" noChangeArrowheads="1" noTextEdit="1"/>
          </p:cNvSpPr>
          <p:nvPr>
            <p:ph type="sldImg"/>
          </p:nvPr>
        </p:nvSpPr>
        <p:spPr>
          <a:xfrm>
            <a:off x="1141413" y="685800"/>
            <a:ext cx="4573587" cy="3429000"/>
          </a:xfrm>
          <a:ln/>
        </p:spPr>
      </p:sp>
      <p:sp>
        <p:nvSpPr>
          <p:cNvPr id="55300" name="Rectangle 3"/>
          <p:cNvSpPr>
            <a:spLocks noGrp="1" noChangeArrowheads="1"/>
          </p:cNvSpPr>
          <p:nvPr>
            <p:ph type="body" idx="1"/>
          </p:nvPr>
        </p:nvSpPr>
        <p:spPr>
          <a:noFill/>
        </p:spPr>
        <p:txBody>
          <a:bodyPr/>
          <a:lstStyle/>
          <a:p>
            <a:pPr eaLnBrk="1" hangingPunct="1"/>
            <a:r>
              <a:rPr lang="en-GB" smtClean="0"/>
              <a:t>Each column shows you a </a:t>
            </a:r>
            <a:r>
              <a:rPr lang="en-GB" b="1" smtClean="0"/>
              <a:t>theme</a:t>
            </a:r>
            <a:r>
              <a:rPr lang="en-GB" smtClean="0"/>
              <a:t> of rural development policy, with examples of the sort of </a:t>
            </a:r>
            <a:r>
              <a:rPr lang="en-GB" b="1" smtClean="0"/>
              <a:t>action</a:t>
            </a:r>
            <a:r>
              <a:rPr lang="en-GB" smtClean="0"/>
              <a:t> (measure) that we take in relation to that theme.</a:t>
            </a:r>
          </a:p>
          <a:p>
            <a:pPr eaLnBrk="1" hangingPunct="1"/>
            <a:endParaRPr lang="en-GB" smtClean="0"/>
          </a:p>
          <a:p>
            <a:pPr eaLnBrk="1" hangingPunct="1"/>
            <a:r>
              <a:rPr lang="en-GB" smtClean="0"/>
              <a:t>As you can see, the first theme is </a:t>
            </a:r>
            <a:r>
              <a:rPr lang="en-GB" b="1" smtClean="0"/>
              <a:t>competitiveness</a:t>
            </a:r>
            <a:r>
              <a:rPr lang="en-GB" smtClean="0"/>
              <a:t>. Under rural development support is paid for e.g. young farmers, investments, training, use of advisory services, processing and marketing of agricultural and forestry products, participation in food quality systems etc</a:t>
            </a:r>
          </a:p>
          <a:p>
            <a:pPr eaLnBrk="1" hangingPunct="1"/>
            <a:endParaRPr lang="en-GB" smtClean="0"/>
          </a:p>
          <a:p>
            <a:pPr eaLnBrk="1" hangingPunct="1"/>
            <a:r>
              <a:rPr lang="en-GB" smtClean="0"/>
              <a:t>The second theme is the </a:t>
            </a:r>
            <a:r>
              <a:rPr lang="en-GB" b="1" smtClean="0"/>
              <a:t>environment</a:t>
            </a:r>
            <a:r>
              <a:rPr lang="en-GB" smtClean="0"/>
              <a:t> and </a:t>
            </a:r>
            <a:r>
              <a:rPr lang="en-GB" b="1" smtClean="0"/>
              <a:t>land management</a:t>
            </a:r>
            <a:r>
              <a:rPr lang="en-GB" smtClean="0"/>
              <a:t>. </a:t>
            </a:r>
          </a:p>
          <a:p>
            <a:pPr eaLnBrk="1" hangingPunct="1"/>
            <a:r>
              <a:rPr lang="en-GB" smtClean="0"/>
              <a:t>Rural development policy supports care for the environment which goes </a:t>
            </a:r>
            <a:r>
              <a:rPr lang="en-GB" b="1" smtClean="0"/>
              <a:t>beyond</a:t>
            </a:r>
            <a:r>
              <a:rPr lang="en-GB" smtClean="0"/>
              <a:t> this respect of environmental laws.</a:t>
            </a:r>
          </a:p>
          <a:p>
            <a:pPr eaLnBrk="1" hangingPunct="1"/>
            <a:r>
              <a:rPr lang="en-GB" smtClean="0"/>
              <a:t>For example, through a so-called “agri-environment” scheme, a beef farmer might enter into a five-year contract under which he would be paid to farm more extensively – with a lower stocking density. Farming in this way would provide environmental benefits but would impose costs and reduce his income. Rural development policy would compensate him for those costs and for the income loss.</a:t>
            </a:r>
          </a:p>
          <a:p>
            <a:pPr eaLnBrk="1" hangingPunct="1"/>
            <a:endParaRPr lang="en-GB" smtClean="0"/>
          </a:p>
          <a:p>
            <a:pPr eaLnBrk="1" hangingPunct="1"/>
            <a:r>
              <a:rPr lang="en-GB" smtClean="0"/>
              <a:t>The third theme is </a:t>
            </a:r>
            <a:r>
              <a:rPr lang="en-GB" b="1" smtClean="0"/>
              <a:t>economic diversification</a:t>
            </a:r>
            <a:r>
              <a:rPr lang="en-GB" smtClean="0"/>
              <a:t> and the </a:t>
            </a:r>
            <a:r>
              <a:rPr lang="en-GB" b="1" smtClean="0"/>
              <a:t>quality of life in rural areas</a:t>
            </a:r>
            <a:r>
              <a:rPr lang="en-GB" smtClean="0"/>
              <a:t>. Through rural development policy, we try to broaden the types of economic activity going on in rural areas, and we also help to make life in the countryside practically viable. For example, money is available to help provide basic services that people need – like crèche facilities. There’s also support on offer to set up very small businesses (“micro-enterprises”, as we call them).</a:t>
            </a:r>
          </a:p>
          <a:p>
            <a:pPr eaLnBrk="1" hangingPunct="1"/>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defTabSz="958850" eaLnBrk="0" hangingPunct="0">
              <a:defRPr sz="1600">
                <a:solidFill>
                  <a:schemeClr val="tx1"/>
                </a:solidFill>
                <a:latin typeface="Arial" charset="0"/>
              </a:defRPr>
            </a:lvl1pPr>
            <a:lvl2pPr marL="742950" indent="-285750" defTabSz="958850" eaLnBrk="0" hangingPunct="0">
              <a:defRPr sz="1600">
                <a:solidFill>
                  <a:schemeClr val="tx1"/>
                </a:solidFill>
                <a:latin typeface="Arial" charset="0"/>
              </a:defRPr>
            </a:lvl2pPr>
            <a:lvl3pPr marL="1143000" indent="-228600" defTabSz="958850" eaLnBrk="0" hangingPunct="0">
              <a:defRPr sz="1600">
                <a:solidFill>
                  <a:schemeClr val="tx1"/>
                </a:solidFill>
                <a:latin typeface="Arial" charset="0"/>
              </a:defRPr>
            </a:lvl3pPr>
            <a:lvl4pPr marL="1600200" indent="-228600" defTabSz="958850" eaLnBrk="0" hangingPunct="0">
              <a:defRPr sz="1600">
                <a:solidFill>
                  <a:schemeClr val="tx1"/>
                </a:solidFill>
                <a:latin typeface="Arial" charset="0"/>
              </a:defRPr>
            </a:lvl4pPr>
            <a:lvl5pPr marL="2057400" indent="-228600" defTabSz="958850" eaLnBrk="0" hangingPunct="0">
              <a:defRPr sz="1600">
                <a:solidFill>
                  <a:schemeClr val="tx1"/>
                </a:solidFill>
                <a:latin typeface="Arial" charset="0"/>
              </a:defRPr>
            </a:lvl5pPr>
            <a:lvl6pPr marL="2514600" indent="-228600" defTabSz="958850" eaLnBrk="0" fontAlgn="base" hangingPunct="0">
              <a:spcBef>
                <a:spcPct val="0"/>
              </a:spcBef>
              <a:spcAft>
                <a:spcPct val="0"/>
              </a:spcAft>
              <a:defRPr sz="1600">
                <a:solidFill>
                  <a:schemeClr val="tx1"/>
                </a:solidFill>
                <a:latin typeface="Arial" charset="0"/>
              </a:defRPr>
            </a:lvl6pPr>
            <a:lvl7pPr marL="2971800" indent="-228600" defTabSz="958850" eaLnBrk="0" fontAlgn="base" hangingPunct="0">
              <a:spcBef>
                <a:spcPct val="0"/>
              </a:spcBef>
              <a:spcAft>
                <a:spcPct val="0"/>
              </a:spcAft>
              <a:defRPr sz="1600">
                <a:solidFill>
                  <a:schemeClr val="tx1"/>
                </a:solidFill>
                <a:latin typeface="Arial" charset="0"/>
              </a:defRPr>
            </a:lvl7pPr>
            <a:lvl8pPr marL="3429000" indent="-228600" defTabSz="958850" eaLnBrk="0" fontAlgn="base" hangingPunct="0">
              <a:spcBef>
                <a:spcPct val="0"/>
              </a:spcBef>
              <a:spcAft>
                <a:spcPct val="0"/>
              </a:spcAft>
              <a:defRPr sz="1600">
                <a:solidFill>
                  <a:schemeClr val="tx1"/>
                </a:solidFill>
                <a:latin typeface="Arial" charset="0"/>
              </a:defRPr>
            </a:lvl8pPr>
            <a:lvl9pPr marL="3886200" indent="-228600" defTabSz="958850" eaLnBrk="0" fontAlgn="base" hangingPunct="0">
              <a:spcBef>
                <a:spcPct val="0"/>
              </a:spcBef>
              <a:spcAft>
                <a:spcPct val="0"/>
              </a:spcAft>
              <a:defRPr sz="1600">
                <a:solidFill>
                  <a:schemeClr val="tx1"/>
                </a:solidFill>
                <a:latin typeface="Arial" charset="0"/>
              </a:defRPr>
            </a:lvl9pPr>
          </a:lstStyle>
          <a:p>
            <a:pPr eaLnBrk="1" hangingPunct="1"/>
            <a:fld id="{141230BD-67CF-4EE9-BB42-257C0F530374}" type="slidenum">
              <a:rPr lang="en-GB" sz="1300"/>
              <a:pPr eaLnBrk="1" hangingPunct="1"/>
              <a:t>4</a:t>
            </a:fld>
            <a:endParaRPr lang="en-GB" sz="1300"/>
          </a:p>
        </p:txBody>
      </p:sp>
      <p:sp>
        <p:nvSpPr>
          <p:cNvPr id="28675" name="Segnaposto immagine diapositiva 1"/>
          <p:cNvSpPr>
            <a:spLocks noGrp="1" noRot="1" noChangeAspect="1" noTextEdit="1"/>
          </p:cNvSpPr>
          <p:nvPr>
            <p:ph type="sldImg"/>
          </p:nvPr>
        </p:nvSpPr>
        <p:spPr>
          <a:ln/>
        </p:spPr>
      </p:sp>
      <p:sp>
        <p:nvSpPr>
          <p:cNvPr id="28676" name="Segnaposto note 2"/>
          <p:cNvSpPr>
            <a:spLocks noGrp="1"/>
          </p:cNvSpPr>
          <p:nvPr>
            <p:ph type="body" idx="1"/>
          </p:nvPr>
        </p:nvSpPr>
        <p:spPr>
          <a:xfrm>
            <a:off x="685480" y="4343144"/>
            <a:ext cx="5487041" cy="4115019"/>
          </a:xfrm>
          <a:noFill/>
        </p:spPr>
        <p:txBody>
          <a:bodyPr lIns="91439" tIns="45720" rIns="91439" bIns="45720"/>
          <a:lstStyle/>
          <a:p>
            <a:pPr eaLnBrk="1" hangingPunct="1"/>
            <a:endParaRPr lang="fr-BE" smtClean="0"/>
          </a:p>
        </p:txBody>
      </p:sp>
      <p:sp>
        <p:nvSpPr>
          <p:cNvPr id="28677" name="Segnaposto numero diapositiva 3"/>
          <p:cNvSpPr txBox="1">
            <a:spLocks noGrp="1"/>
          </p:cNvSpPr>
          <p:nvPr/>
        </p:nvSpPr>
        <p:spPr bwMode="auto">
          <a:xfrm>
            <a:off x="3883852" y="8684826"/>
            <a:ext cx="2972547" cy="457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9" rIns="91439" anchor="b"/>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r" eaLnBrk="1" hangingPunct="1"/>
            <a:fld id="{485E886E-D97D-4034-B67B-8F37D2EBDC72}" type="slidenum">
              <a:rPr lang="en-GB" sz="1200"/>
              <a:pPr algn="r" eaLnBrk="1" hangingPunct="1"/>
              <a:t>4</a:t>
            </a:fld>
            <a:endParaRPr lang="en-GB"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943E4B1-B038-4E27-BFD7-F37921886B86}" type="slidenum">
              <a:rPr lang="en-GB"/>
              <a:pPr eaLnBrk="1" hangingPunct="1"/>
              <a:t>5</a:t>
            </a:fld>
            <a:endParaRPr lang="en-GB"/>
          </a:p>
        </p:txBody>
      </p:sp>
      <p:sp>
        <p:nvSpPr>
          <p:cNvPr id="59395" name="Rectangle 2"/>
          <p:cNvSpPr>
            <a:spLocks noGrp="1" noRot="1" noChangeAspect="1" noChangeArrowheads="1" noTextEdit="1"/>
          </p:cNvSpPr>
          <p:nvPr>
            <p:ph type="sldImg"/>
          </p:nvPr>
        </p:nvSpPr>
        <p:spPr>
          <a:xfrm>
            <a:off x="1143000" y="685800"/>
            <a:ext cx="4572000" cy="3429000"/>
          </a:xfrm>
          <a:ln/>
        </p:spPr>
      </p:sp>
      <p:sp>
        <p:nvSpPr>
          <p:cNvPr id="59396" name="Rectangle 3"/>
          <p:cNvSpPr>
            <a:spLocks noGrp="1" noChangeArrowheads="1"/>
          </p:cNvSpPr>
          <p:nvPr>
            <p:ph type="body" idx="1"/>
          </p:nvPr>
        </p:nvSpPr>
        <p:spPr>
          <a:xfrm>
            <a:off x="914508" y="4344607"/>
            <a:ext cx="5028986" cy="4113556"/>
          </a:xfrm>
          <a:noFill/>
        </p:spPr>
        <p:txBody>
          <a:bodyPr/>
          <a:lstStyle/>
          <a:p>
            <a:pPr eaLnBrk="1" hangingPunct="1"/>
            <a:r>
              <a:rPr lang="en-GB" smtClean="0"/>
              <a:t>The Europe 2020 strategy is a major “pointer” for the future of RD policy. The policy MUST be clearly linked to the priorities of Europe 2020.</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7A00091-3342-4255-BA6A-655CA6337F86}" type="slidenum">
              <a:rPr lang="en-GB"/>
              <a:pPr eaLnBrk="1" hangingPunct="1"/>
              <a:t>6</a:t>
            </a:fld>
            <a:endParaRPr lang="en-GB"/>
          </a:p>
        </p:txBody>
      </p:sp>
      <p:sp>
        <p:nvSpPr>
          <p:cNvPr id="60419" name="Rectangle 2"/>
          <p:cNvSpPr>
            <a:spLocks noGrp="1" noRot="1" noChangeAspect="1" noChangeArrowheads="1" noTextEdit="1"/>
          </p:cNvSpPr>
          <p:nvPr>
            <p:ph type="sldImg"/>
          </p:nvPr>
        </p:nvSpPr>
        <p:spPr>
          <a:xfrm>
            <a:off x="1143000" y="685800"/>
            <a:ext cx="4572000" cy="3429000"/>
          </a:xfrm>
          <a:ln/>
        </p:spPr>
      </p:sp>
      <p:sp>
        <p:nvSpPr>
          <p:cNvPr id="60420" name="Rectangle 3"/>
          <p:cNvSpPr>
            <a:spLocks noGrp="1" noChangeArrowheads="1"/>
          </p:cNvSpPr>
          <p:nvPr>
            <p:ph type="body" idx="1"/>
          </p:nvPr>
        </p:nvSpPr>
        <p:spPr>
          <a:noFill/>
        </p:spPr>
        <p:txBody>
          <a:bodyPr/>
          <a:lstStyle/>
          <a:p>
            <a:pPr eaLnBrk="1" hangingPunct="1"/>
            <a:r>
              <a:rPr lang="en-GB" smtClean="0"/>
              <a:t>This slide shows in BROAD TERMS how RD policy is / can be relevant to the priorities of Europe 2020 (the bullet points don’t actually refer to individual MEASURES)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D9BD54D-4CD0-4EFC-BBB2-2EF81BA50BFB}" type="slidenum">
              <a:rPr lang="en-GB"/>
              <a:pPr eaLnBrk="1" hangingPunct="1"/>
              <a:t>7</a:t>
            </a:fld>
            <a:endParaRPr lang="en-GB"/>
          </a:p>
        </p:txBody>
      </p:sp>
      <p:sp>
        <p:nvSpPr>
          <p:cNvPr id="58371" name="Rectangle 2"/>
          <p:cNvSpPr>
            <a:spLocks noGrp="1" noRot="1" noChangeAspect="1" noChangeArrowheads="1" noTextEdit="1"/>
          </p:cNvSpPr>
          <p:nvPr>
            <p:ph type="sldImg"/>
          </p:nvPr>
        </p:nvSpPr>
        <p:spPr>
          <a:xfrm>
            <a:off x="1143000" y="685800"/>
            <a:ext cx="4572000" cy="3429000"/>
          </a:xfrm>
          <a:ln/>
        </p:spPr>
      </p:sp>
      <p:sp>
        <p:nvSpPr>
          <p:cNvPr id="5837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90C6B08-26EF-4D5C-8181-A6F236ADDE04}" type="slidenum">
              <a:rPr lang="en-GB"/>
              <a:pPr eaLnBrk="1" hangingPunct="1"/>
              <a:t>8</a:t>
            </a:fld>
            <a:endParaRPr lang="en-GB"/>
          </a:p>
        </p:txBody>
      </p:sp>
      <p:sp>
        <p:nvSpPr>
          <p:cNvPr id="65539" name="Rectangle 2"/>
          <p:cNvSpPr>
            <a:spLocks noGrp="1" noRot="1" noChangeAspect="1" noChangeArrowheads="1" noTextEdit="1"/>
          </p:cNvSpPr>
          <p:nvPr>
            <p:ph type="sldImg"/>
          </p:nvPr>
        </p:nvSpPr>
        <p:spPr>
          <a:xfrm>
            <a:off x="1143000" y="685800"/>
            <a:ext cx="4573588" cy="3429000"/>
          </a:xfrm>
          <a:ln/>
        </p:spPr>
      </p:sp>
      <p:sp>
        <p:nvSpPr>
          <p:cNvPr id="65540" name="Rectangle 3"/>
          <p:cNvSpPr>
            <a:spLocks noGrp="1" noChangeArrowheads="1"/>
          </p:cNvSpPr>
          <p:nvPr>
            <p:ph type="body" idx="1"/>
          </p:nvPr>
        </p:nvSpPr>
        <p:spPr>
          <a:noFill/>
        </p:spPr>
        <p:txBody>
          <a:bodyPr/>
          <a:lstStyle/>
          <a:p>
            <a:pPr eaLnBrk="1" hangingPunct="1"/>
            <a:r>
              <a:rPr lang="en-GB" smtClean="0"/>
              <a:t>N.B. Also to be mentioned: innovation, the environment and climate change are cross-cutting guiding themes.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defTabSz="958850" eaLnBrk="0" hangingPunct="0">
              <a:defRPr sz="1600">
                <a:solidFill>
                  <a:schemeClr val="tx1"/>
                </a:solidFill>
                <a:latin typeface="Arial" charset="0"/>
              </a:defRPr>
            </a:lvl1pPr>
            <a:lvl2pPr marL="742950" indent="-285750" defTabSz="958850" eaLnBrk="0" hangingPunct="0">
              <a:defRPr sz="1600">
                <a:solidFill>
                  <a:schemeClr val="tx1"/>
                </a:solidFill>
                <a:latin typeface="Arial" charset="0"/>
              </a:defRPr>
            </a:lvl2pPr>
            <a:lvl3pPr marL="1143000" indent="-228600" defTabSz="958850" eaLnBrk="0" hangingPunct="0">
              <a:defRPr sz="1600">
                <a:solidFill>
                  <a:schemeClr val="tx1"/>
                </a:solidFill>
                <a:latin typeface="Arial" charset="0"/>
              </a:defRPr>
            </a:lvl3pPr>
            <a:lvl4pPr marL="1600200" indent="-228600" defTabSz="958850" eaLnBrk="0" hangingPunct="0">
              <a:defRPr sz="1600">
                <a:solidFill>
                  <a:schemeClr val="tx1"/>
                </a:solidFill>
                <a:latin typeface="Arial" charset="0"/>
              </a:defRPr>
            </a:lvl4pPr>
            <a:lvl5pPr marL="2057400" indent="-228600" defTabSz="958850" eaLnBrk="0" hangingPunct="0">
              <a:defRPr sz="1600">
                <a:solidFill>
                  <a:schemeClr val="tx1"/>
                </a:solidFill>
                <a:latin typeface="Arial" charset="0"/>
              </a:defRPr>
            </a:lvl5pPr>
            <a:lvl6pPr marL="2514600" indent="-228600" defTabSz="958850" eaLnBrk="0" fontAlgn="base" hangingPunct="0">
              <a:spcBef>
                <a:spcPct val="0"/>
              </a:spcBef>
              <a:spcAft>
                <a:spcPct val="0"/>
              </a:spcAft>
              <a:defRPr sz="1600">
                <a:solidFill>
                  <a:schemeClr val="tx1"/>
                </a:solidFill>
                <a:latin typeface="Arial" charset="0"/>
              </a:defRPr>
            </a:lvl6pPr>
            <a:lvl7pPr marL="2971800" indent="-228600" defTabSz="958850" eaLnBrk="0" fontAlgn="base" hangingPunct="0">
              <a:spcBef>
                <a:spcPct val="0"/>
              </a:spcBef>
              <a:spcAft>
                <a:spcPct val="0"/>
              </a:spcAft>
              <a:defRPr sz="1600">
                <a:solidFill>
                  <a:schemeClr val="tx1"/>
                </a:solidFill>
                <a:latin typeface="Arial" charset="0"/>
              </a:defRPr>
            </a:lvl7pPr>
            <a:lvl8pPr marL="3429000" indent="-228600" defTabSz="958850" eaLnBrk="0" fontAlgn="base" hangingPunct="0">
              <a:spcBef>
                <a:spcPct val="0"/>
              </a:spcBef>
              <a:spcAft>
                <a:spcPct val="0"/>
              </a:spcAft>
              <a:defRPr sz="1600">
                <a:solidFill>
                  <a:schemeClr val="tx1"/>
                </a:solidFill>
                <a:latin typeface="Arial" charset="0"/>
              </a:defRPr>
            </a:lvl8pPr>
            <a:lvl9pPr marL="3886200" indent="-228600" defTabSz="958850" eaLnBrk="0" fontAlgn="base" hangingPunct="0">
              <a:spcBef>
                <a:spcPct val="0"/>
              </a:spcBef>
              <a:spcAft>
                <a:spcPct val="0"/>
              </a:spcAft>
              <a:defRPr sz="1600">
                <a:solidFill>
                  <a:schemeClr val="tx1"/>
                </a:solidFill>
                <a:latin typeface="Arial" charset="0"/>
              </a:defRPr>
            </a:lvl9pPr>
          </a:lstStyle>
          <a:p>
            <a:pPr eaLnBrk="1" hangingPunct="1"/>
            <a:fld id="{721C5330-053D-421F-BD34-F34CA48E124F}" type="slidenum">
              <a:rPr lang="en-GB" sz="1300"/>
              <a:pPr eaLnBrk="1" hangingPunct="1"/>
              <a:t>9</a:t>
            </a:fld>
            <a:endParaRPr lang="en-GB" sz="130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algn="just" eaLnBrk="1" hangingPunct="1"/>
            <a:endParaRPr lang="pl-PL"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E5EB4408-E895-4B1A-BD46-A60D3C21CF35}" type="slidenum">
              <a:rPr lang="en-GB" sz="1200"/>
              <a:pPr eaLnBrk="1" hangingPunct="1"/>
              <a:t>10</a:t>
            </a:fld>
            <a:endParaRPr lang="en-GB" sz="12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xfrm>
            <a:off x="687388" y="4343400"/>
            <a:ext cx="5483225" cy="4114800"/>
          </a:xfrm>
          <a:noFill/>
        </p:spPr>
        <p:txBody>
          <a:bodyPr/>
          <a:lstStyle/>
          <a:p>
            <a:pPr eaLnBrk="1" hangingPunct="1"/>
            <a:endParaRPr lang="fr-B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2426" y="2895600"/>
            <a:ext cx="4572000" cy="13687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Rectangle 14"/>
          <p:cNvSpPr/>
          <p:nvPr/>
        </p:nvSpPr>
        <p:spPr>
          <a:xfrm>
            <a:off x="0" y="4743451"/>
            <a:ext cx="9144000" cy="21145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0" y="4714875"/>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Date Placeholder 21"/>
          <p:cNvSpPr>
            <a:spLocks noGrp="1"/>
          </p:cNvSpPr>
          <p:nvPr>
            <p:ph type="dt" sz="half" idx="10"/>
          </p:nvPr>
        </p:nvSpPr>
        <p:spPr/>
        <p:txBody>
          <a:bodyPr/>
          <a:lstStyle/>
          <a:p>
            <a:fld id="{449ECB56-D7A1-48EB-BCC3-F2920AA86EED}" type="datetimeFigureOut">
              <a:rPr lang="en-US" smtClean="0"/>
              <a:t>5/12/2012</a:t>
            </a:fld>
            <a:endParaRPr lang="en-US"/>
          </a:p>
        </p:txBody>
      </p:sp>
      <p:sp>
        <p:nvSpPr>
          <p:cNvPr id="23" name="Slide Number Placeholder 22"/>
          <p:cNvSpPr>
            <a:spLocks noGrp="1"/>
          </p:cNvSpPr>
          <p:nvPr>
            <p:ph type="sldNum" sz="quarter" idx="11"/>
          </p:nvPr>
        </p:nvSpPr>
        <p:spPr/>
        <p:txBody>
          <a:bodyPr/>
          <a:lstStyle/>
          <a:p>
            <a:fld id="{35EA7D2B-2756-49C1-A849-490BE405C8F1}" type="slidenum">
              <a:rPr lang="en-US" smtClean="0"/>
              <a:t>‹#›</a:t>
            </a:fld>
            <a:endParaRPr lang="en-US"/>
          </a:p>
        </p:txBody>
      </p:sp>
      <p:sp>
        <p:nvSpPr>
          <p:cNvPr id="24" name="Footer Placeholder 23"/>
          <p:cNvSpPr>
            <a:spLocks noGrp="1"/>
          </p:cNvSpPr>
          <p:nvPr>
            <p:ph type="ftr" sz="quarter" idx="12"/>
          </p:nvPr>
        </p:nvSpPr>
        <p:spPr/>
        <p:txBody>
          <a:bodyPr/>
          <a:lstStyle/>
          <a:p>
            <a:endParaRPr lang="en-US"/>
          </a:p>
        </p:txBody>
      </p:sp>
      <p:sp>
        <p:nvSpPr>
          <p:cNvPr id="12" name="Title 11"/>
          <p:cNvSpPr>
            <a:spLocks noGrp="1"/>
          </p:cNvSpPr>
          <p:nvPr>
            <p:ph type="title"/>
          </p:nvPr>
        </p:nvSpPr>
        <p:spPr>
          <a:xfrm>
            <a:off x="352426" y="457200"/>
            <a:ext cx="7680960" cy="2438399"/>
          </a:xfrm>
        </p:spPr>
        <p:txBody>
          <a:bodyPr>
            <a:normAutofit/>
          </a:bodyPr>
          <a:lstStyle>
            <a:lvl1pPr>
              <a:spcBef>
                <a:spcPts val="0"/>
              </a:spcBef>
              <a:defRPr kumimoji="0" lang="en-US" sz="6000" b="1" i="0" u="none" strike="noStrike" kern="1200" cap="none" spc="0" normalizeH="0" baseline="0" noProof="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9ECB56-D7A1-48EB-BCC3-F2920AA86EED}" type="datetimeFigureOut">
              <a:rPr lang="en-US" smtClean="0"/>
              <a:t>5/12/2012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EA7D2B-2756-49C1-A849-490BE405C8F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9ECB56-D7A1-48EB-BCC3-F2920AA86EED}" type="datetimeFigureOut">
              <a:rPr lang="en-US" smtClean="0"/>
              <a:t>5/12/2012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EA7D2B-2756-49C1-A849-490BE405C8F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ontent Placeholder 30"/>
          <p:cNvSpPr>
            <a:spLocks noGrp="1"/>
          </p:cNvSpPr>
          <p:nvPr>
            <p:ph sz="quarter" idx="13"/>
          </p:nvPr>
        </p:nvSpPr>
        <p:spPr>
          <a:xfrm>
            <a:off x="352426" y="1463040"/>
            <a:ext cx="768096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Date Placeholder 11"/>
          <p:cNvSpPr>
            <a:spLocks noGrp="1"/>
          </p:cNvSpPr>
          <p:nvPr>
            <p:ph type="dt" sz="half" idx="14"/>
          </p:nvPr>
        </p:nvSpPr>
        <p:spPr/>
        <p:txBody>
          <a:bodyPr/>
          <a:lstStyle/>
          <a:p>
            <a:fld id="{449ECB56-D7A1-48EB-BCC3-F2920AA86EED}" type="datetimeFigureOut">
              <a:rPr lang="en-US" smtClean="0"/>
              <a:t>5/12/2012</a:t>
            </a:fld>
            <a:endParaRPr lang="en-US"/>
          </a:p>
        </p:txBody>
      </p:sp>
      <p:sp>
        <p:nvSpPr>
          <p:cNvPr id="19" name="Slide Number Placeholder 18"/>
          <p:cNvSpPr>
            <a:spLocks noGrp="1"/>
          </p:cNvSpPr>
          <p:nvPr>
            <p:ph type="sldNum" sz="quarter" idx="15"/>
          </p:nvPr>
        </p:nvSpPr>
        <p:spPr/>
        <p:txBody>
          <a:bodyPr/>
          <a:lstStyle/>
          <a:p>
            <a:fld id="{35EA7D2B-2756-49C1-A849-490BE405C8F1}" type="slidenum">
              <a:rPr lang="en-US" smtClean="0"/>
              <a:t>‹#›</a:t>
            </a:fld>
            <a:endParaRPr lang="en-US"/>
          </a:p>
        </p:txBody>
      </p:sp>
      <p:sp>
        <p:nvSpPr>
          <p:cNvPr id="21" name="Footer Placeholder 20"/>
          <p:cNvSpPr>
            <a:spLocks noGrp="1"/>
          </p:cNvSpPr>
          <p:nvPr>
            <p:ph type="ftr" sz="quarter" idx="16"/>
          </p:nvPr>
        </p:nvSpPr>
        <p:spPr/>
        <p:txBody>
          <a:bodyPr/>
          <a:lstStyle/>
          <a:p>
            <a:endParaRPr lang="en-US"/>
          </a:p>
        </p:txBody>
      </p:sp>
      <p:sp>
        <p:nvSpPr>
          <p:cNvPr id="8" name="Title 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p:cNvSpPr>
            <a:spLocks noGrp="1"/>
          </p:cNvSpPr>
          <p:nvPr>
            <p:ph type="subTitle" idx="1"/>
          </p:nvPr>
        </p:nvSpPr>
        <p:spPr>
          <a:xfrm>
            <a:off x="352426" y="4003302"/>
            <a:ext cx="4572000" cy="11782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Date Placeholder 15"/>
          <p:cNvSpPr>
            <a:spLocks noGrp="1"/>
          </p:cNvSpPr>
          <p:nvPr>
            <p:ph type="dt" sz="half" idx="10"/>
          </p:nvPr>
        </p:nvSpPr>
        <p:spPr/>
        <p:txBody>
          <a:bodyPr/>
          <a:lstStyle/>
          <a:p>
            <a:fld id="{449ECB56-D7A1-48EB-BCC3-F2920AA86EED}" type="datetimeFigureOut">
              <a:rPr lang="en-US" smtClean="0"/>
              <a:t>5/12/2012</a:t>
            </a:fld>
            <a:endParaRPr lang="en-US"/>
          </a:p>
        </p:txBody>
      </p:sp>
      <p:sp>
        <p:nvSpPr>
          <p:cNvPr id="20" name="Slide Number Placeholder 19"/>
          <p:cNvSpPr>
            <a:spLocks noGrp="1"/>
          </p:cNvSpPr>
          <p:nvPr>
            <p:ph type="sldNum" sz="quarter" idx="11"/>
          </p:nvPr>
        </p:nvSpPr>
        <p:spPr/>
        <p:txBody>
          <a:bodyPr/>
          <a:lstStyle/>
          <a:p>
            <a:fld id="{35EA7D2B-2756-49C1-A849-490BE405C8F1}" type="slidenum">
              <a:rPr lang="en-US" smtClean="0"/>
              <a:t>‹#›</a:t>
            </a:fld>
            <a:endParaRPr lang="en-US"/>
          </a:p>
        </p:txBody>
      </p:sp>
      <p:sp>
        <p:nvSpPr>
          <p:cNvPr id="21" name="Footer Placeholder 20"/>
          <p:cNvSpPr>
            <a:spLocks noGrp="1"/>
          </p:cNvSpPr>
          <p:nvPr>
            <p:ph type="ftr" sz="quarter" idx="12"/>
          </p:nvPr>
        </p:nvSpPr>
        <p:spPr/>
        <p:txBody>
          <a:bodyPr/>
          <a:lstStyle/>
          <a:p>
            <a:endParaRPr lang="en-US"/>
          </a:p>
        </p:txBody>
      </p:sp>
      <p:sp>
        <p:nvSpPr>
          <p:cNvPr id="13" name="Rectangle 12"/>
          <p:cNvSpPr/>
          <p:nvPr/>
        </p:nvSpPr>
        <p:spPr>
          <a:xfrm>
            <a:off x="0" y="0"/>
            <a:ext cx="9144000" cy="18288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4439" y="182880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354366" y="1990078"/>
            <a:ext cx="8439912" cy="1984248"/>
          </a:xfrm>
        </p:spPr>
        <p:txBody>
          <a:bodyPr>
            <a:noAutofit/>
          </a:bodyPr>
          <a:lstStyle>
            <a:lvl1pPr>
              <a:defRPr kumimoji="0" lang="en-US" sz="6000" b="1" i="0" u="none" strike="noStrike" kern="1200" cap="none" spc="0" normalizeH="0" baseline="0" noProof="0" dirty="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pPr marL="0" marR="0" lvl="0" indent="0" algn="l" defTabSz="914400" rtl="0" eaLnBrk="1" fontAlgn="auto" latinLnBrk="0" hangingPunct="1">
              <a:lnSpc>
                <a:spcPct val="100000"/>
              </a:lnSpc>
              <a:spcBef>
                <a:spcPts val="400"/>
              </a:spcBef>
              <a:spcAft>
                <a:spcPts val="0"/>
              </a:spcAft>
              <a:buClrTx/>
              <a:buSzTx/>
              <a:buFontTx/>
              <a:buNone/>
              <a:tabLst/>
              <a:defRPr/>
            </a:pPr>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11"/>
          <p:cNvSpPr>
            <a:spLocks noGrp="1"/>
          </p:cNvSpPr>
          <p:nvPr>
            <p:ph sz="quarter" idx="14"/>
          </p:nvPr>
        </p:nvSpPr>
        <p:spPr>
          <a:xfrm>
            <a:off x="4901184"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Content Placeholder 30"/>
          <p:cNvSpPr>
            <a:spLocks noGrp="1"/>
          </p:cNvSpPr>
          <p:nvPr>
            <p:ph sz="quarter" idx="13"/>
          </p:nvPr>
        </p:nvSpPr>
        <p:spPr>
          <a:xfrm>
            <a:off x="352426"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7" name="Title 26"/>
          <p:cNvSpPr>
            <a:spLocks noGrp="1"/>
          </p:cNvSpPr>
          <p:nvPr>
            <p:ph type="title"/>
          </p:nvPr>
        </p:nvSpPr>
        <p:spPr/>
        <p:txBody>
          <a:bodyPr/>
          <a:lstStyle/>
          <a:p>
            <a:r>
              <a:rPr lang="en-US" smtClean="0"/>
              <a:t>Click to edit Master title style</a:t>
            </a:r>
            <a:endParaRPr lang="en-US" dirty="0"/>
          </a:p>
        </p:txBody>
      </p:sp>
      <p:sp>
        <p:nvSpPr>
          <p:cNvPr id="20" name="Date Placeholder 19"/>
          <p:cNvSpPr>
            <a:spLocks noGrp="1"/>
          </p:cNvSpPr>
          <p:nvPr>
            <p:ph type="dt" sz="half" idx="15"/>
          </p:nvPr>
        </p:nvSpPr>
        <p:spPr/>
        <p:txBody>
          <a:bodyPr/>
          <a:lstStyle/>
          <a:p>
            <a:fld id="{449ECB56-D7A1-48EB-BCC3-F2920AA86EED}" type="datetimeFigureOut">
              <a:rPr lang="en-US" smtClean="0"/>
              <a:t>5/12/2012</a:t>
            </a:fld>
            <a:endParaRPr lang="en-US"/>
          </a:p>
        </p:txBody>
      </p:sp>
      <p:sp>
        <p:nvSpPr>
          <p:cNvPr id="25" name="Slide Number Placeholder 24"/>
          <p:cNvSpPr>
            <a:spLocks noGrp="1"/>
          </p:cNvSpPr>
          <p:nvPr>
            <p:ph type="sldNum" sz="quarter" idx="16"/>
          </p:nvPr>
        </p:nvSpPr>
        <p:spPr/>
        <p:txBody>
          <a:bodyPr/>
          <a:lstStyle/>
          <a:p>
            <a:fld id="{35EA7D2B-2756-49C1-A849-490BE405C8F1}" type="slidenum">
              <a:rPr lang="en-US" smtClean="0"/>
              <a:t>‹#›</a:t>
            </a:fld>
            <a:endParaRPr lang="en-US"/>
          </a:p>
        </p:txBody>
      </p:sp>
      <p:sp>
        <p:nvSpPr>
          <p:cNvPr id="26" name="Footer Placeholder 25"/>
          <p:cNvSpPr>
            <a:spLocks noGrp="1"/>
          </p:cNvSpPr>
          <p:nvPr>
            <p:ph type="ftr" sz="quarter" idx="17"/>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Rectangle 12"/>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Placeholder 3"/>
          <p:cNvSpPr>
            <a:spLocks noGrp="1"/>
          </p:cNvSpPr>
          <p:nvPr>
            <p:ph type="body" sz="half" idx="2"/>
          </p:nvPr>
        </p:nvSpPr>
        <p:spPr>
          <a:xfrm>
            <a:off x="352426"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9" name="Text Placeholder 3"/>
          <p:cNvSpPr>
            <a:spLocks noGrp="1"/>
          </p:cNvSpPr>
          <p:nvPr>
            <p:ph type="body" sz="half" idx="15"/>
          </p:nvPr>
        </p:nvSpPr>
        <p:spPr>
          <a:xfrm>
            <a:off x="4900613"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Content Placeholder 11"/>
          <p:cNvSpPr>
            <a:spLocks noGrp="1"/>
          </p:cNvSpPr>
          <p:nvPr>
            <p:ph sz="quarter" idx="14"/>
          </p:nvPr>
        </p:nvSpPr>
        <p:spPr>
          <a:xfrm>
            <a:off x="4900613"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8" name="Content Placeholder 30"/>
          <p:cNvSpPr>
            <a:spLocks noGrp="1"/>
          </p:cNvSpPr>
          <p:nvPr>
            <p:ph sz="quarter" idx="13"/>
          </p:nvPr>
        </p:nvSpPr>
        <p:spPr>
          <a:xfrm>
            <a:off x="352426"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0" name="Title 29"/>
          <p:cNvSpPr>
            <a:spLocks noGrp="1"/>
          </p:cNvSpPr>
          <p:nvPr>
            <p:ph type="title"/>
          </p:nvPr>
        </p:nvSpPr>
        <p:spPr/>
        <p:txBody>
          <a:bodyPr/>
          <a:lstStyle/>
          <a:p>
            <a:r>
              <a:rPr lang="en-US" smtClean="0"/>
              <a:t>Click to edit Master title style</a:t>
            </a:r>
            <a:endParaRPr lang="en-US"/>
          </a:p>
        </p:txBody>
      </p:sp>
      <p:sp>
        <p:nvSpPr>
          <p:cNvPr id="20" name="Date Placeholder 19"/>
          <p:cNvSpPr>
            <a:spLocks noGrp="1"/>
          </p:cNvSpPr>
          <p:nvPr>
            <p:ph type="dt" sz="half" idx="16"/>
          </p:nvPr>
        </p:nvSpPr>
        <p:spPr/>
        <p:txBody>
          <a:bodyPr/>
          <a:lstStyle/>
          <a:p>
            <a:fld id="{449ECB56-D7A1-48EB-BCC3-F2920AA86EED}" type="datetimeFigureOut">
              <a:rPr lang="en-US" smtClean="0"/>
              <a:t>5/12/2012</a:t>
            </a:fld>
            <a:endParaRPr lang="en-US"/>
          </a:p>
        </p:txBody>
      </p:sp>
      <p:sp>
        <p:nvSpPr>
          <p:cNvPr id="24" name="Slide Number Placeholder 23"/>
          <p:cNvSpPr>
            <a:spLocks noGrp="1"/>
          </p:cNvSpPr>
          <p:nvPr>
            <p:ph type="sldNum" sz="quarter" idx="17"/>
          </p:nvPr>
        </p:nvSpPr>
        <p:spPr/>
        <p:txBody>
          <a:bodyPr/>
          <a:lstStyle/>
          <a:p>
            <a:fld id="{35EA7D2B-2756-49C1-A849-490BE405C8F1}" type="slidenum">
              <a:rPr lang="en-US" smtClean="0"/>
              <a:t>‹#›</a:t>
            </a:fld>
            <a:endParaRPr lang="en-US"/>
          </a:p>
        </p:txBody>
      </p:sp>
      <p:sp>
        <p:nvSpPr>
          <p:cNvPr id="29" name="Footer Placeholder 28"/>
          <p:cNvSpPr>
            <a:spLocks noGrp="1"/>
          </p:cNvSpPr>
          <p:nvPr>
            <p:ph type="ftr" sz="quarter" idx="18"/>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10"/>
          <p:cNvSpPr>
            <a:spLocks noGrp="1"/>
          </p:cNvSpPr>
          <p:nvPr>
            <p:ph type="dt" sz="half" idx="10"/>
          </p:nvPr>
        </p:nvSpPr>
        <p:spPr/>
        <p:txBody>
          <a:bodyPr/>
          <a:lstStyle/>
          <a:p>
            <a:fld id="{449ECB56-D7A1-48EB-BCC3-F2920AA86EED}" type="datetimeFigureOut">
              <a:rPr lang="en-US" smtClean="0"/>
              <a:t>5/12/2012</a:t>
            </a:fld>
            <a:endParaRPr lang="en-US"/>
          </a:p>
        </p:txBody>
      </p:sp>
      <p:sp>
        <p:nvSpPr>
          <p:cNvPr id="14" name="Slide Number Placeholder 13"/>
          <p:cNvSpPr>
            <a:spLocks noGrp="1"/>
          </p:cNvSpPr>
          <p:nvPr>
            <p:ph type="sldNum" sz="quarter" idx="11"/>
          </p:nvPr>
        </p:nvSpPr>
        <p:spPr/>
        <p:txBody>
          <a:bodyPr/>
          <a:lstStyle/>
          <a:p>
            <a:fld id="{35EA7D2B-2756-49C1-A849-490BE405C8F1}" type="slidenum">
              <a:rPr lang="en-US" smtClean="0"/>
              <a:t>‹#›</a:t>
            </a:fld>
            <a:endParaRPr lang="en-US"/>
          </a:p>
        </p:txBody>
      </p:sp>
      <p:sp>
        <p:nvSpPr>
          <p:cNvPr id="18" name="Footer Placeholder 17"/>
          <p:cNvSpPr>
            <a:spLocks noGrp="1"/>
          </p:cNvSpPr>
          <p:nvPr>
            <p:ph type="ftr" sz="quarter" idx="12"/>
          </p:nvPr>
        </p:nvSpPr>
        <p:spPr/>
        <p:txBody>
          <a:bodyPr/>
          <a:lstStyle/>
          <a:p>
            <a:endParaRPr lang="en-US"/>
          </a:p>
        </p:txBody>
      </p:sp>
      <p:sp>
        <p:nvSpPr>
          <p:cNvPr id="15" name="Title 1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449ECB56-D7A1-48EB-BCC3-F2920AA86EED}" type="datetimeFigureOut">
              <a:rPr lang="en-US" smtClean="0"/>
              <a:t>5/12/2012</a:t>
            </a:fld>
            <a:endParaRPr lang="en-US"/>
          </a:p>
        </p:txBody>
      </p:sp>
      <p:sp>
        <p:nvSpPr>
          <p:cNvPr id="12" name="Slide Number Placeholder 11"/>
          <p:cNvSpPr>
            <a:spLocks noGrp="1"/>
          </p:cNvSpPr>
          <p:nvPr>
            <p:ph type="sldNum" sz="quarter" idx="11"/>
          </p:nvPr>
        </p:nvSpPr>
        <p:spPr/>
        <p:txBody>
          <a:bodyPr/>
          <a:lstStyle/>
          <a:p>
            <a:fld id="{35EA7D2B-2756-49C1-A849-490BE405C8F1}" type="slidenum">
              <a:rPr lang="en-US" smtClean="0"/>
              <a:t>‹#›</a:t>
            </a:fld>
            <a:endParaRPr lang="en-US"/>
          </a:p>
        </p:txBody>
      </p:sp>
      <p:sp>
        <p:nvSpPr>
          <p:cNvPr id="13" name="Footer Placeholder 12"/>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p:nvPr>
        </p:nvSpPr>
        <p:spPr/>
        <p:txBody>
          <a:bodyPr/>
          <a:lstStyle/>
          <a:p>
            <a:r>
              <a:rPr lang="en-US" smtClean="0"/>
              <a:t>Click to edit Master title style</a:t>
            </a:r>
            <a:endParaRPr lang="en-US"/>
          </a:p>
        </p:txBody>
      </p:sp>
      <p:sp>
        <p:nvSpPr>
          <p:cNvPr id="11" name="Text Placeholder 3"/>
          <p:cNvSpPr>
            <a:spLocks noGrp="1"/>
          </p:cNvSpPr>
          <p:nvPr>
            <p:ph type="body" sz="half" idx="2"/>
          </p:nvPr>
        </p:nvSpPr>
        <p:spPr>
          <a:xfrm>
            <a:off x="352426" y="1463040"/>
            <a:ext cx="3381375" cy="3967162"/>
          </a:xfrm>
        </p:spPr>
        <p:txBody>
          <a:bodyPr>
            <a:normAutofit/>
          </a:bodyPr>
          <a:lstStyle>
            <a:lvl1pPr marL="0" indent="0">
              <a:lnSpc>
                <a:spcPct val="150000"/>
              </a:lnSpc>
              <a:buNone/>
              <a:defRPr sz="1600" b="0" i="1" spc="0" baseline="0">
                <a:solidFill>
                  <a:schemeClr val="tx2"/>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Content Placeholder 11"/>
          <p:cNvSpPr>
            <a:spLocks noGrp="1"/>
          </p:cNvSpPr>
          <p:nvPr>
            <p:ph sz="quarter" idx="14"/>
          </p:nvPr>
        </p:nvSpPr>
        <p:spPr>
          <a:xfrm>
            <a:off x="4105275" y="1463040"/>
            <a:ext cx="4681538" cy="396849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Date Placeholder 12"/>
          <p:cNvSpPr>
            <a:spLocks noGrp="1"/>
          </p:cNvSpPr>
          <p:nvPr>
            <p:ph type="dt" sz="half" idx="15"/>
          </p:nvPr>
        </p:nvSpPr>
        <p:spPr/>
        <p:txBody>
          <a:bodyPr/>
          <a:lstStyle/>
          <a:p>
            <a:fld id="{449ECB56-D7A1-48EB-BCC3-F2920AA86EED}" type="datetimeFigureOut">
              <a:rPr lang="en-US" smtClean="0"/>
              <a:t>5/12/2012</a:t>
            </a:fld>
            <a:endParaRPr lang="en-US"/>
          </a:p>
        </p:txBody>
      </p:sp>
      <p:sp>
        <p:nvSpPr>
          <p:cNvPr id="18" name="Slide Number Placeholder 17"/>
          <p:cNvSpPr>
            <a:spLocks noGrp="1"/>
          </p:cNvSpPr>
          <p:nvPr>
            <p:ph type="sldNum" sz="quarter" idx="16"/>
          </p:nvPr>
        </p:nvSpPr>
        <p:spPr/>
        <p:txBody>
          <a:bodyPr/>
          <a:lstStyle/>
          <a:p>
            <a:fld id="{35EA7D2B-2756-49C1-A849-490BE405C8F1}" type="slidenum">
              <a:rPr lang="en-US" smtClean="0"/>
              <a:t>‹#›</a:t>
            </a:fld>
            <a:endParaRPr lang="en-US"/>
          </a:p>
        </p:txBody>
      </p:sp>
      <p:sp>
        <p:nvSpPr>
          <p:cNvPr id="20" name="Footer Placeholder 19"/>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229224" y="0"/>
            <a:ext cx="3914775" cy="5657850"/>
          </a:xfrm>
        </p:spPr>
        <p:txBody>
          <a:bodyPr anchor="ctr" anchorCtr="0"/>
          <a:lstStyle>
            <a:lvl1pPr marL="0" indent="0" algn="ctr">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352426" y="1600199"/>
            <a:ext cx="4572000" cy="3593237"/>
          </a:xfrm>
        </p:spPr>
        <p:txBody>
          <a:bodyPr>
            <a:normAutofit/>
          </a:bodyPr>
          <a:lstStyle>
            <a:lvl1pPr marL="0" indent="0">
              <a:lnSpc>
                <a:spcPct val="150000"/>
              </a:lnSpc>
              <a:spcBef>
                <a:spcPts val="0"/>
              </a:spcBef>
              <a:buNone/>
              <a:defRPr sz="1600" i="1">
                <a:solidFill>
                  <a:schemeClr val="tx1"/>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en-US" smtClean="0"/>
              <a:t>Click to edit Master text styles</a:t>
            </a:r>
          </a:p>
        </p:txBody>
      </p:sp>
      <p:sp>
        <p:nvSpPr>
          <p:cNvPr id="11" name="Rectangle 10"/>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itle Placeholder 1"/>
          <p:cNvSpPr>
            <a:spLocks noGrp="1"/>
          </p:cNvSpPr>
          <p:nvPr>
            <p:ph type="title"/>
          </p:nvPr>
        </p:nvSpPr>
        <p:spPr>
          <a:xfrm>
            <a:off x="352425" y="275208"/>
            <a:ext cx="4572000" cy="1324992"/>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13" name="Date Placeholder 12"/>
          <p:cNvSpPr>
            <a:spLocks noGrp="1"/>
          </p:cNvSpPr>
          <p:nvPr>
            <p:ph type="dt" sz="half" idx="14"/>
          </p:nvPr>
        </p:nvSpPr>
        <p:spPr/>
        <p:txBody>
          <a:bodyPr/>
          <a:lstStyle/>
          <a:p>
            <a:fld id="{449ECB56-D7A1-48EB-BCC3-F2920AA86EED}" type="datetimeFigureOut">
              <a:rPr lang="en-US" smtClean="0"/>
              <a:t>5/12/2012</a:t>
            </a:fld>
            <a:endParaRPr lang="en-US"/>
          </a:p>
        </p:txBody>
      </p:sp>
      <p:sp>
        <p:nvSpPr>
          <p:cNvPr id="20" name="Slide Number Placeholder 19"/>
          <p:cNvSpPr>
            <a:spLocks noGrp="1"/>
          </p:cNvSpPr>
          <p:nvPr>
            <p:ph type="sldNum" sz="quarter" idx="15"/>
          </p:nvPr>
        </p:nvSpPr>
        <p:spPr/>
        <p:txBody>
          <a:bodyPr/>
          <a:lstStyle/>
          <a:p>
            <a:fld id="{35EA7D2B-2756-49C1-A849-490BE405C8F1}" type="slidenum">
              <a:rPr lang="en-US" smtClean="0"/>
              <a:t>‹#›</a:t>
            </a:fld>
            <a:endParaRPr lang="en-US"/>
          </a:p>
        </p:txBody>
      </p:sp>
      <p:sp>
        <p:nvSpPr>
          <p:cNvPr id="21" name="Footer Placeholder 20"/>
          <p:cNvSpPr>
            <a:spLocks noGrp="1"/>
          </p:cNvSpPr>
          <p:nvPr>
            <p:ph type="ftr" sz="quarter" idx="16"/>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426" y="228600"/>
            <a:ext cx="768096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52426" y="1463040"/>
            <a:ext cx="7680960"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52426" y="6543676"/>
            <a:ext cx="1466850" cy="247650"/>
          </a:xfrm>
          <a:prstGeom prst="rect">
            <a:avLst/>
          </a:prstGeom>
        </p:spPr>
        <p:txBody>
          <a:bodyPr vert="horz" lIns="91440" tIns="45720" rIns="91440" bIns="45720" rtlCol="0" anchor="ctr">
            <a:normAutofit/>
          </a:bodyPr>
          <a:lstStyle>
            <a:lvl1pPr algn="l">
              <a:defRPr sz="1000" b="1">
                <a:solidFill>
                  <a:schemeClr val="tx1">
                    <a:alpha val="65000"/>
                  </a:schemeClr>
                </a:solidFill>
              </a:defRPr>
            </a:lvl1pPr>
          </a:lstStyle>
          <a:p>
            <a:fld id="{449ECB56-D7A1-48EB-BCC3-F2920AA86EED}" type="datetimeFigureOut">
              <a:rPr lang="en-US" smtClean="0"/>
              <a:t>5/12/2012</a:t>
            </a:fld>
            <a:endParaRPr lang="en-US"/>
          </a:p>
        </p:txBody>
      </p:sp>
      <p:sp>
        <p:nvSpPr>
          <p:cNvPr id="5" name="Footer Placeholder 4"/>
          <p:cNvSpPr>
            <a:spLocks noGrp="1"/>
          </p:cNvSpPr>
          <p:nvPr>
            <p:ph type="ftr" sz="quarter" idx="3"/>
          </p:nvPr>
        </p:nvSpPr>
        <p:spPr>
          <a:xfrm>
            <a:off x="1809749" y="6543676"/>
            <a:ext cx="4086225" cy="247650"/>
          </a:xfrm>
          <a:prstGeom prst="rect">
            <a:avLst/>
          </a:prstGeom>
        </p:spPr>
        <p:txBody>
          <a:bodyPr vert="horz" lIns="91440" tIns="45720" rIns="91440" bIns="45720" rtlCol="0" anchor="ctr">
            <a:normAutofit/>
          </a:bodyPr>
          <a:lstStyle>
            <a:lvl1pPr algn="l">
              <a:defRPr sz="1000" b="1" i="1">
                <a:solidFill>
                  <a:schemeClr val="tx1">
                    <a:alpha val="65000"/>
                  </a:schemeClr>
                </a:solidFill>
              </a:defRPr>
            </a:lvl1pPr>
          </a:lstStyle>
          <a:p>
            <a:endParaRPr lang="en-US"/>
          </a:p>
        </p:txBody>
      </p:sp>
      <p:sp>
        <p:nvSpPr>
          <p:cNvPr id="6" name="Slide Number Placeholder 5"/>
          <p:cNvSpPr>
            <a:spLocks noGrp="1"/>
          </p:cNvSpPr>
          <p:nvPr>
            <p:ph type="sldNum" sz="quarter" idx="4"/>
          </p:nvPr>
        </p:nvSpPr>
        <p:spPr>
          <a:xfrm>
            <a:off x="7886700" y="6543676"/>
            <a:ext cx="876300" cy="247650"/>
          </a:xfrm>
          <a:prstGeom prst="rect">
            <a:avLst/>
          </a:prstGeom>
        </p:spPr>
        <p:txBody>
          <a:bodyPr vert="horz" lIns="91440" tIns="45720" rIns="91440" bIns="45720" rtlCol="0" anchor="ctr">
            <a:normAutofit/>
          </a:bodyPr>
          <a:lstStyle>
            <a:lvl1pPr algn="r">
              <a:defRPr sz="1000" b="1">
                <a:solidFill>
                  <a:schemeClr val="tx1">
                    <a:alpha val="65000"/>
                  </a:schemeClr>
                </a:solidFill>
              </a:defRPr>
            </a:lvl1pPr>
          </a:lstStyle>
          <a:p>
            <a:fld id="{35EA7D2B-2756-49C1-A849-490BE405C8F1}"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ts val="400"/>
        </a:spcBef>
        <a:buNone/>
        <a:defRPr sz="4000" b="0" kern="1200" cap="none" spc="0" baseline="0">
          <a:solidFill>
            <a:schemeClr val="tx1"/>
          </a:solidFill>
          <a:latin typeface="+mj-lt"/>
          <a:ea typeface="+mj-ea"/>
          <a:cs typeface="Tunga" pitchFamily="2"/>
        </a:defRPr>
      </a:lvl1pPr>
    </p:titleStyle>
    <p:bodyStyle>
      <a:lvl1pPr marL="0" indent="0" algn="l" defTabSz="914400" rtl="0" eaLnBrk="1" latinLnBrk="0" hangingPunct="1">
        <a:spcBef>
          <a:spcPts val="1200"/>
        </a:spcBef>
        <a:spcAft>
          <a:spcPts val="0"/>
        </a:spcAft>
        <a:buClr>
          <a:schemeClr val="accent5"/>
        </a:buClr>
        <a:buFont typeface="Arial" pitchFamily="34" charset="0"/>
        <a:buNone/>
        <a:defRPr sz="1800" b="0" i="0" kern="1200" cap="none" spc="30" baseline="0">
          <a:solidFill>
            <a:schemeClr val="tx1"/>
          </a:solidFill>
          <a:latin typeface="+mn-lt"/>
          <a:ea typeface="+mn-ea"/>
          <a:cs typeface="Tahoma" pitchFamily="34" charset="0"/>
        </a:defRPr>
      </a:lvl1pPr>
      <a:lvl2pPr marL="171450" indent="-17145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2pPr>
      <a:lvl3pPr marL="344488" indent="-16510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3pPr>
      <a:lvl4pPr marL="517525" indent="-169863"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4pPr>
      <a:lvl5pPr marL="688975" indent="-173038"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5pPr>
      <a:lvl6pPr marL="868680"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6pPr>
      <a:lvl7pPr marL="1069848"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7pPr>
      <a:lvl8pPr marL="1243584"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8pPr>
      <a:lvl9pPr marL="1408176"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29566" y="2969"/>
            <a:ext cx="8639174" cy="1368798"/>
          </a:xfrm>
        </p:spPr>
        <p:txBody>
          <a:bodyPr>
            <a:normAutofit/>
          </a:bodyPr>
          <a:lstStyle/>
          <a:p>
            <a:pPr fontAlgn="base"/>
            <a:r>
              <a:rPr lang="sr-Cyrl-CS" sz="1500" b="1" i="0" dirty="0" smtClean="0"/>
              <a:t>Министарство </a:t>
            </a:r>
            <a:r>
              <a:rPr lang="sr-Cyrl-CS" sz="1500" b="1" i="0" dirty="0"/>
              <a:t>пољопривреде, трговине, шумарства и </a:t>
            </a:r>
            <a:r>
              <a:rPr lang="sr-Cyrl-CS" sz="1500" b="1" i="0" dirty="0" smtClean="0"/>
              <a:t>водопривреде</a:t>
            </a:r>
            <a:endParaRPr lang="sr-Latn-RS" sz="1500" i="0" dirty="0"/>
          </a:p>
          <a:p>
            <a:pPr fontAlgn="base"/>
            <a:r>
              <a:rPr lang="sr-Cyrl-CS" sz="1500" b="1" i="0" dirty="0" smtClean="0"/>
              <a:t>Сектор </a:t>
            </a:r>
            <a:r>
              <a:rPr lang="sr-Cyrl-CS" sz="1500" b="1" i="0" dirty="0"/>
              <a:t>за пољопривредну политику и </a:t>
            </a:r>
            <a:r>
              <a:rPr lang="sr-Cyrl-CS" sz="1500" b="1" i="0" dirty="0" smtClean="0"/>
              <a:t>међунар</a:t>
            </a:r>
            <a:r>
              <a:rPr lang="sr-Latn-RS" sz="1500" b="1" i="0" dirty="0" smtClean="0"/>
              <a:t>o</a:t>
            </a:r>
            <a:r>
              <a:rPr lang="sr-Cyrl-CS" sz="1500" b="1" i="0" dirty="0" smtClean="0"/>
              <a:t>дну </a:t>
            </a:r>
            <a:r>
              <a:rPr lang="sr-Cyrl-CS" sz="1500" b="1" i="0" dirty="0"/>
              <a:t>сарадњу</a:t>
            </a:r>
            <a:endParaRPr lang="en-US" sz="1500" i="0" dirty="0"/>
          </a:p>
          <a:p>
            <a:endParaRPr lang="en-US" dirty="0"/>
          </a:p>
        </p:txBody>
      </p:sp>
      <p:sp>
        <p:nvSpPr>
          <p:cNvPr id="2" name="Title 1"/>
          <p:cNvSpPr>
            <a:spLocks noGrp="1"/>
          </p:cNvSpPr>
          <p:nvPr>
            <p:ph type="title"/>
          </p:nvPr>
        </p:nvSpPr>
        <p:spPr>
          <a:xfrm>
            <a:off x="450850" y="1981200"/>
            <a:ext cx="7680960" cy="2438399"/>
          </a:xfrm>
        </p:spPr>
        <p:txBody>
          <a:bodyPr/>
          <a:lstStyle/>
          <a:p>
            <a:r>
              <a:rPr lang="en-US" dirty="0" err="1" smtClean="0"/>
              <a:t>POLJOPRIVREDA</a:t>
            </a:r>
            <a:r>
              <a:rPr lang="en-US" dirty="0" smtClean="0"/>
              <a:t> 2014-2020</a:t>
            </a:r>
            <a:endParaRPr lang="en-US" dirty="0"/>
          </a:p>
        </p:txBody>
      </p:sp>
      <p:pic>
        <p:nvPicPr>
          <p:cNvPr id="4" name="Picture 12"/>
          <p:cNvPicPr>
            <a:picLocks noChangeAspect="1" noChangeArrowheads="1"/>
          </p:cNvPicPr>
          <p:nvPr/>
        </p:nvPicPr>
        <p:blipFill>
          <a:blip r:embed="rId2" cstate="print">
            <a:clrChange>
              <a:clrFrom>
                <a:srgbClr val="B3CCE6"/>
              </a:clrFrom>
              <a:clrTo>
                <a:srgbClr val="B3CCE6">
                  <a:alpha val="0"/>
                </a:srgbClr>
              </a:clrTo>
            </a:clrChange>
            <a:extLst>
              <a:ext uri="{28A0092B-C50C-407E-A947-70E740481C1C}">
                <a14:useLocalDpi xmlns:a14="http://schemas.microsoft.com/office/drawing/2010/main" val="0"/>
              </a:ext>
            </a:extLst>
          </a:blip>
          <a:srcRect/>
          <a:stretch>
            <a:fillRect/>
          </a:stretch>
        </p:blipFill>
        <p:spPr bwMode="auto">
          <a:xfrm>
            <a:off x="0" y="0"/>
            <a:ext cx="45085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9732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4294967295"/>
          </p:nvPr>
        </p:nvSpPr>
        <p:spPr>
          <a:xfrm>
            <a:off x="6553200" y="6453188"/>
            <a:ext cx="2133600" cy="179387"/>
          </a:xfrm>
          <a:prstGeom prst="rect">
            <a:avLst/>
          </a:prstGeom>
          <a:noFill/>
        </p:spPr>
        <p:txBody>
          <a:bodyPr>
            <a:normAutofit fontScale="70000" lnSpcReduction="20000"/>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323B2113-FA7C-4A48-8CB1-EAF178E9C5BA}" type="slidenum">
              <a:rPr lang="en-GB" sz="1000">
                <a:solidFill>
                  <a:srgbClr val="333333"/>
                </a:solidFill>
              </a:rPr>
              <a:pPr eaLnBrk="1" hangingPunct="1"/>
              <a:t>10</a:t>
            </a:fld>
            <a:endParaRPr lang="en-GB" sz="1000">
              <a:solidFill>
                <a:srgbClr val="333333"/>
              </a:solidFill>
            </a:endParaRPr>
          </a:p>
        </p:txBody>
      </p:sp>
      <p:sp>
        <p:nvSpPr>
          <p:cNvPr id="7171" name="Rectangle 2"/>
          <p:cNvSpPr>
            <a:spLocks noChangeArrowheads="1"/>
          </p:cNvSpPr>
          <p:nvPr/>
        </p:nvSpPr>
        <p:spPr bwMode="auto">
          <a:xfrm>
            <a:off x="468313" y="1557338"/>
            <a:ext cx="8207375" cy="2303462"/>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2" name="Rectangle 3"/>
          <p:cNvSpPr>
            <a:spLocks noGrp="1" noChangeArrowheads="1"/>
          </p:cNvSpPr>
          <p:nvPr>
            <p:ph type="title"/>
          </p:nvPr>
        </p:nvSpPr>
        <p:spPr>
          <a:xfrm>
            <a:off x="457200" y="115888"/>
            <a:ext cx="8229600" cy="647700"/>
          </a:xfrm>
        </p:spPr>
        <p:txBody>
          <a:bodyPr>
            <a:normAutofit fontScale="90000"/>
          </a:bodyPr>
          <a:lstStyle/>
          <a:p>
            <a:pPr eaLnBrk="1" hangingPunct="1"/>
            <a:r>
              <a:rPr lang="sr-Latn-RS" dirty="0" smtClean="0"/>
              <a:t>Direktna plaćanja</a:t>
            </a:r>
            <a:endParaRPr lang="en-GB" dirty="0" smtClean="0"/>
          </a:p>
        </p:txBody>
      </p:sp>
      <p:sp>
        <p:nvSpPr>
          <p:cNvPr id="7173" name="Rectangle 4"/>
          <p:cNvSpPr>
            <a:spLocks noGrp="1" noChangeArrowheads="1"/>
          </p:cNvSpPr>
          <p:nvPr>
            <p:ph type="body" idx="4294967295"/>
          </p:nvPr>
        </p:nvSpPr>
        <p:spPr>
          <a:xfrm>
            <a:off x="457200" y="981075"/>
            <a:ext cx="8229600" cy="431800"/>
          </a:xfrm>
          <a:prstGeom prst="rect">
            <a:avLst/>
          </a:prstGeom>
        </p:spPr>
        <p:txBody>
          <a:bodyPr/>
          <a:lstStyle/>
          <a:p>
            <a:pPr eaLnBrk="1" hangingPunct="1"/>
            <a:r>
              <a:rPr lang="sr-Latn-RS" dirty="0" smtClean="0"/>
              <a:t>U </a:t>
            </a:r>
            <a:r>
              <a:rPr lang="en-GB" dirty="0" smtClean="0"/>
              <a:t>2014, EU farmer</a:t>
            </a:r>
            <a:r>
              <a:rPr lang="sr-Latn-RS" dirty="0" smtClean="0"/>
              <a:t>i</a:t>
            </a:r>
            <a:r>
              <a:rPr lang="en-GB" dirty="0" smtClean="0"/>
              <a:t> </a:t>
            </a:r>
            <a:r>
              <a:rPr lang="sr-Latn-RS" dirty="0" smtClean="0"/>
              <a:t> će imati sledeće modele plaćanja</a:t>
            </a:r>
            <a:r>
              <a:rPr lang="en-GB" dirty="0" smtClean="0"/>
              <a:t>:</a:t>
            </a:r>
          </a:p>
        </p:txBody>
      </p:sp>
      <p:grpSp>
        <p:nvGrpSpPr>
          <p:cNvPr id="704517" name="Group 5"/>
          <p:cNvGrpSpPr>
            <a:grpSpLocks/>
          </p:cNvGrpSpPr>
          <p:nvPr/>
        </p:nvGrpSpPr>
        <p:grpSpPr bwMode="auto">
          <a:xfrm>
            <a:off x="3924300" y="4149725"/>
            <a:ext cx="1000125" cy="400050"/>
            <a:chOff x="3648" y="627"/>
            <a:chExt cx="368" cy="252"/>
          </a:xfrm>
        </p:grpSpPr>
        <p:sp>
          <p:nvSpPr>
            <p:cNvPr id="7183" name="Oval 6"/>
            <p:cNvSpPr>
              <a:spLocks noChangeArrowheads="1"/>
            </p:cNvSpPr>
            <p:nvPr/>
          </p:nvSpPr>
          <p:spPr bwMode="auto">
            <a:xfrm>
              <a:off x="3648" y="627"/>
              <a:ext cx="368" cy="252"/>
            </a:xfrm>
            <a:prstGeom prst="ellipse">
              <a:avLst/>
            </a:prstGeom>
            <a:solidFill>
              <a:schemeClr val="hlink"/>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4" name="Text Box 4"/>
            <p:cNvSpPr txBox="1">
              <a:spLocks noChangeArrowheads="1"/>
            </p:cNvSpPr>
            <p:nvPr/>
          </p:nvSpPr>
          <p:spPr bwMode="auto">
            <a:xfrm>
              <a:off x="3655" y="640"/>
              <a:ext cx="354" cy="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lnSpc>
                  <a:spcPct val="110000"/>
                </a:lnSpc>
                <a:spcBef>
                  <a:spcPct val="20000"/>
                </a:spcBef>
              </a:pPr>
              <a:r>
                <a:rPr lang="sr-Latn-RS" sz="1400" b="1" dirty="0" smtClean="0">
                  <a:solidFill>
                    <a:schemeClr val="bg1"/>
                  </a:solidFill>
                  <a:cs typeface="Arial" charset="0"/>
                </a:rPr>
                <a:t>ili</a:t>
              </a:r>
              <a:endParaRPr lang="en-GB" sz="1400" b="1" dirty="0">
                <a:solidFill>
                  <a:schemeClr val="bg1"/>
                </a:solidFill>
                <a:cs typeface="Arial" charset="0"/>
              </a:endParaRPr>
            </a:p>
          </p:txBody>
        </p:sp>
      </p:grpSp>
      <p:sp>
        <p:nvSpPr>
          <p:cNvPr id="7175" name="Rectangle 8"/>
          <p:cNvSpPr>
            <a:spLocks noChangeArrowheads="1"/>
          </p:cNvSpPr>
          <p:nvPr/>
        </p:nvSpPr>
        <p:spPr bwMode="auto">
          <a:xfrm>
            <a:off x="684213" y="1700213"/>
            <a:ext cx="3311525" cy="136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Clr>
                <a:srgbClr val="000099"/>
              </a:buClr>
            </a:pPr>
            <a:r>
              <a:rPr lang="sr-Latn-RS" sz="1800" i="1" dirty="0" smtClean="0">
                <a:solidFill>
                  <a:srgbClr val="000099"/>
                </a:solidFill>
              </a:rPr>
              <a:t>Obavezna šema </a:t>
            </a:r>
            <a:r>
              <a:rPr lang="en-GB" sz="1800" i="1" dirty="0" smtClean="0">
                <a:solidFill>
                  <a:srgbClr val="000099"/>
                </a:solidFill>
              </a:rPr>
              <a:t>(</a:t>
            </a:r>
            <a:r>
              <a:rPr lang="sr-Latn-RS" sz="1800" i="1" dirty="0" smtClean="0">
                <a:solidFill>
                  <a:srgbClr val="000099"/>
                </a:solidFill>
              </a:rPr>
              <a:t>sve članice</a:t>
            </a:r>
            <a:r>
              <a:rPr lang="en-GB" sz="1800" i="1" dirty="0" smtClean="0">
                <a:solidFill>
                  <a:srgbClr val="000099"/>
                </a:solidFill>
              </a:rPr>
              <a:t>):</a:t>
            </a:r>
            <a:endParaRPr lang="en-GB" sz="1800" i="1" dirty="0">
              <a:solidFill>
                <a:srgbClr val="000099"/>
              </a:solidFill>
            </a:endParaRPr>
          </a:p>
          <a:p>
            <a:pPr marL="450850" lvl="1" indent="-271463">
              <a:lnSpc>
                <a:spcPct val="110000"/>
              </a:lnSpc>
              <a:spcBef>
                <a:spcPct val="20000"/>
              </a:spcBef>
              <a:buFontTx/>
              <a:buChar char="–"/>
            </a:pPr>
            <a:r>
              <a:rPr lang="sr-Latn-RS" dirty="0" smtClean="0">
                <a:solidFill>
                  <a:srgbClr val="FF0000"/>
                </a:solidFill>
              </a:rPr>
              <a:t>Osnovna plaćanja</a:t>
            </a:r>
            <a:endParaRPr lang="en-US" dirty="0" smtClean="0">
              <a:solidFill>
                <a:srgbClr val="FF0000"/>
              </a:solidFill>
            </a:endParaRPr>
          </a:p>
          <a:p>
            <a:pPr marL="450850" lvl="1" indent="-271463">
              <a:lnSpc>
                <a:spcPct val="110000"/>
              </a:lnSpc>
              <a:spcBef>
                <a:spcPct val="20000"/>
              </a:spcBef>
              <a:buFontTx/>
              <a:buChar char="–"/>
            </a:pPr>
            <a:r>
              <a:rPr lang="en-US" dirty="0" smtClean="0">
                <a:solidFill>
                  <a:srgbClr val="000000"/>
                </a:solidFill>
              </a:rPr>
              <a:t>‘</a:t>
            </a:r>
            <a:r>
              <a:rPr lang="sr-Latn-RS" dirty="0" smtClean="0">
                <a:solidFill>
                  <a:srgbClr val="FF0000"/>
                </a:solidFill>
              </a:rPr>
              <a:t>Zelena plaćanja</a:t>
            </a:r>
            <a:r>
              <a:rPr lang="en-US" dirty="0" smtClean="0">
                <a:solidFill>
                  <a:srgbClr val="FF0000"/>
                </a:solidFill>
              </a:rPr>
              <a:t>*</a:t>
            </a:r>
          </a:p>
          <a:p>
            <a:pPr marL="179387" lvl="1">
              <a:lnSpc>
                <a:spcPct val="110000"/>
              </a:lnSpc>
              <a:spcBef>
                <a:spcPct val="20000"/>
              </a:spcBef>
            </a:pPr>
            <a:r>
              <a:rPr lang="sr-Latn-RS" dirty="0" smtClean="0">
                <a:solidFill>
                  <a:srgbClr val="FF0000"/>
                </a:solidFill>
              </a:rPr>
              <a:t>Šema za mlade farmere</a:t>
            </a:r>
            <a:endParaRPr lang="en-US" dirty="0" smtClean="0">
              <a:solidFill>
                <a:srgbClr val="FF0000"/>
              </a:solidFill>
            </a:endParaRPr>
          </a:p>
          <a:p>
            <a:pPr marL="450850" lvl="1" indent="-271463">
              <a:lnSpc>
                <a:spcPct val="110000"/>
              </a:lnSpc>
              <a:spcBef>
                <a:spcPct val="20000"/>
              </a:spcBef>
              <a:buFontTx/>
              <a:buChar char="–"/>
            </a:pPr>
            <a:r>
              <a:rPr lang="en-GB" dirty="0" smtClean="0">
                <a:solidFill>
                  <a:srgbClr val="000000"/>
                </a:solidFill>
              </a:rPr>
              <a:t>‘</a:t>
            </a:r>
            <a:r>
              <a:rPr lang="en-GB" dirty="0">
                <a:solidFill>
                  <a:srgbClr val="000000"/>
                </a:solidFill>
              </a:rPr>
              <a:t>Green’ payment*</a:t>
            </a:r>
          </a:p>
          <a:p>
            <a:pPr marL="450850" lvl="1" indent="-271463">
              <a:lnSpc>
                <a:spcPct val="110000"/>
              </a:lnSpc>
              <a:spcBef>
                <a:spcPct val="20000"/>
              </a:spcBef>
              <a:buFontTx/>
              <a:buChar char="–"/>
            </a:pPr>
            <a:r>
              <a:rPr lang="en-GB" dirty="0">
                <a:solidFill>
                  <a:srgbClr val="000000"/>
                </a:solidFill>
              </a:rPr>
              <a:t>Young farmers scheme</a:t>
            </a:r>
          </a:p>
        </p:txBody>
      </p:sp>
      <p:sp>
        <p:nvSpPr>
          <p:cNvPr id="704521" name="Rectangle 9"/>
          <p:cNvSpPr>
            <a:spLocks noChangeArrowheads="1"/>
          </p:cNvSpPr>
          <p:nvPr/>
        </p:nvSpPr>
        <p:spPr bwMode="auto">
          <a:xfrm>
            <a:off x="519113" y="4692650"/>
            <a:ext cx="8089900" cy="36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spcBef>
                <a:spcPct val="20000"/>
              </a:spcBef>
              <a:buClr>
                <a:srgbClr val="000099"/>
              </a:buClr>
            </a:pPr>
            <a:r>
              <a:rPr lang="sr-Latn-RS" sz="1800" u="sng" dirty="0" smtClean="0">
                <a:solidFill>
                  <a:srgbClr val="000099"/>
                </a:solidFill>
              </a:rPr>
              <a:t>Pojednostavljena šema za male farmere</a:t>
            </a:r>
            <a:r>
              <a:rPr lang="en-GB" sz="1800" i="1" dirty="0" smtClean="0">
                <a:solidFill>
                  <a:srgbClr val="000099"/>
                </a:solidFill>
              </a:rPr>
              <a:t> (</a:t>
            </a:r>
            <a:r>
              <a:rPr lang="sr-Latn-RS" sz="1800" i="1" dirty="0" smtClean="0">
                <a:solidFill>
                  <a:srgbClr val="000099"/>
                </a:solidFill>
              </a:rPr>
              <a:t>obavezna za državu, ali je izbor farmera</a:t>
            </a:r>
            <a:r>
              <a:rPr lang="en-GB" sz="1800" i="1" dirty="0" smtClean="0">
                <a:solidFill>
                  <a:srgbClr val="000099"/>
                </a:solidFill>
              </a:rPr>
              <a:t>)</a:t>
            </a:r>
            <a:endParaRPr lang="en-GB" sz="1800" i="1" dirty="0">
              <a:solidFill>
                <a:srgbClr val="000099"/>
              </a:solidFill>
            </a:endParaRPr>
          </a:p>
        </p:txBody>
      </p:sp>
      <p:sp>
        <p:nvSpPr>
          <p:cNvPr id="7177" name="Rectangle 10"/>
          <p:cNvSpPr>
            <a:spLocks noChangeArrowheads="1"/>
          </p:cNvSpPr>
          <p:nvPr/>
        </p:nvSpPr>
        <p:spPr bwMode="auto">
          <a:xfrm>
            <a:off x="4933950" y="1700213"/>
            <a:ext cx="3598863" cy="129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Clr>
                <a:srgbClr val="000099"/>
              </a:buClr>
            </a:pPr>
            <a:r>
              <a:rPr lang="sr-Latn-RS" u="sng" dirty="0" smtClean="0">
                <a:solidFill>
                  <a:srgbClr val="000099"/>
                </a:solidFill>
              </a:rPr>
              <a:t>Dobrovoljna šema</a:t>
            </a:r>
            <a:r>
              <a:rPr lang="en-GB" sz="1800" dirty="0" smtClean="0">
                <a:solidFill>
                  <a:srgbClr val="000099"/>
                </a:solidFill>
              </a:rPr>
              <a:t> </a:t>
            </a:r>
            <a:r>
              <a:rPr lang="en-GB" sz="1800" i="1" dirty="0" smtClean="0">
                <a:solidFill>
                  <a:srgbClr val="000099"/>
                </a:solidFill>
              </a:rPr>
              <a:t>(</a:t>
            </a:r>
            <a:r>
              <a:rPr lang="sr-Latn-RS" i="1" dirty="0" smtClean="0">
                <a:solidFill>
                  <a:srgbClr val="000099"/>
                </a:solidFill>
              </a:rPr>
              <a:t>izbor države</a:t>
            </a:r>
            <a:r>
              <a:rPr lang="en-GB" sz="1800" i="1" dirty="0" smtClean="0">
                <a:solidFill>
                  <a:srgbClr val="000099"/>
                </a:solidFill>
              </a:rPr>
              <a:t>):</a:t>
            </a:r>
            <a:endParaRPr lang="en-GB" sz="1800" i="1" dirty="0">
              <a:solidFill>
                <a:srgbClr val="000099"/>
              </a:solidFill>
            </a:endParaRPr>
          </a:p>
          <a:p>
            <a:pPr marL="450850" lvl="1" indent="-271463">
              <a:lnSpc>
                <a:spcPct val="110000"/>
              </a:lnSpc>
              <a:spcBef>
                <a:spcPct val="20000"/>
              </a:spcBef>
              <a:buFontTx/>
              <a:buChar char="–"/>
            </a:pPr>
            <a:r>
              <a:rPr lang="sr-Latn-RS" dirty="0" smtClean="0">
                <a:solidFill>
                  <a:srgbClr val="FF0000"/>
                </a:solidFill>
              </a:rPr>
              <a:t>Vezana podrška</a:t>
            </a:r>
          </a:p>
          <a:p>
            <a:pPr marL="450850" lvl="1" indent="-271463">
              <a:lnSpc>
                <a:spcPct val="110000"/>
              </a:lnSpc>
              <a:spcBef>
                <a:spcPct val="20000"/>
              </a:spcBef>
              <a:buFontTx/>
              <a:buChar char="–"/>
            </a:pPr>
            <a:r>
              <a:rPr lang="sr-Latn-RS" dirty="0" smtClean="0">
                <a:solidFill>
                  <a:srgbClr val="FF0000"/>
                </a:solidFill>
              </a:rPr>
              <a:t>Podrška oblastima sa prirodnim ograničenjima</a:t>
            </a:r>
            <a:endParaRPr lang="en-GB" dirty="0">
              <a:solidFill>
                <a:srgbClr val="FF0000"/>
              </a:solidFill>
            </a:endParaRPr>
          </a:p>
        </p:txBody>
      </p:sp>
      <p:grpSp>
        <p:nvGrpSpPr>
          <p:cNvPr id="7178" name="Group 11"/>
          <p:cNvGrpSpPr>
            <a:grpSpLocks/>
          </p:cNvGrpSpPr>
          <p:nvPr/>
        </p:nvGrpSpPr>
        <p:grpSpPr bwMode="auto">
          <a:xfrm>
            <a:off x="4240213" y="1701800"/>
            <a:ext cx="476250" cy="400050"/>
            <a:chOff x="3648" y="627"/>
            <a:chExt cx="368" cy="252"/>
          </a:xfrm>
        </p:grpSpPr>
        <p:sp>
          <p:nvSpPr>
            <p:cNvPr id="7181" name="Oval 12"/>
            <p:cNvSpPr>
              <a:spLocks noChangeArrowheads="1"/>
            </p:cNvSpPr>
            <p:nvPr/>
          </p:nvSpPr>
          <p:spPr bwMode="auto">
            <a:xfrm>
              <a:off x="3648" y="627"/>
              <a:ext cx="368" cy="252"/>
            </a:xfrm>
            <a:prstGeom prst="ellipse">
              <a:avLst/>
            </a:prstGeom>
            <a:solidFill>
              <a:schemeClr val="hlink"/>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2" name="Text Box 4"/>
            <p:cNvSpPr txBox="1">
              <a:spLocks noChangeArrowheads="1"/>
            </p:cNvSpPr>
            <p:nvPr/>
          </p:nvSpPr>
          <p:spPr bwMode="auto">
            <a:xfrm>
              <a:off x="3655" y="640"/>
              <a:ext cx="354" cy="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lnSpc>
                  <a:spcPct val="110000"/>
                </a:lnSpc>
                <a:spcBef>
                  <a:spcPct val="20000"/>
                </a:spcBef>
              </a:pPr>
              <a:r>
                <a:rPr lang="en-GB" sz="1400" b="1">
                  <a:solidFill>
                    <a:schemeClr val="bg1"/>
                  </a:solidFill>
                  <a:cs typeface="Arial" charset="0"/>
                </a:rPr>
                <a:t>(+)</a:t>
              </a:r>
            </a:p>
          </p:txBody>
        </p:sp>
      </p:grpSp>
      <p:sp>
        <p:nvSpPr>
          <p:cNvPr id="7179" name="Text Box 14"/>
          <p:cNvSpPr txBox="1">
            <a:spLocks noChangeArrowheads="1"/>
          </p:cNvSpPr>
          <p:nvPr/>
        </p:nvSpPr>
        <p:spPr bwMode="auto">
          <a:xfrm>
            <a:off x="468313" y="5530850"/>
            <a:ext cx="813593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spcBef>
                <a:spcPct val="50000"/>
              </a:spcBef>
            </a:pPr>
            <a:r>
              <a:rPr lang="en-GB" sz="1200" dirty="0">
                <a:cs typeface="Arial" charset="0"/>
              </a:rPr>
              <a:t>* </a:t>
            </a:r>
            <a:r>
              <a:rPr lang="sr-Latn-RS" sz="1200" dirty="0" smtClean="0">
                <a:cs typeface="Arial" charset="0"/>
              </a:rPr>
              <a:t>Plaćanja za pojoprivredu koji pozitivno utiču na klimatske promene i životnu sredinu</a:t>
            </a:r>
            <a:endParaRPr lang="en-GB" sz="1200" dirty="0">
              <a:cs typeface="Arial" charset="0"/>
            </a:endParaRPr>
          </a:p>
        </p:txBody>
      </p:sp>
      <p:sp>
        <p:nvSpPr>
          <p:cNvPr id="7180" name="Text Box 15"/>
          <p:cNvSpPr txBox="1">
            <a:spLocks noChangeArrowheads="1"/>
          </p:cNvSpPr>
          <p:nvPr/>
        </p:nvSpPr>
        <p:spPr bwMode="auto">
          <a:xfrm>
            <a:off x="623888" y="3086100"/>
            <a:ext cx="78359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spcBef>
                <a:spcPct val="50000"/>
              </a:spcBef>
            </a:pPr>
            <a:r>
              <a:rPr lang="sr-Latn-RS" i="1" dirty="0" smtClean="0">
                <a:cs typeface="Arial" charset="0"/>
              </a:rPr>
              <a:t>Sva plaćanja podležu</a:t>
            </a:r>
            <a:r>
              <a:rPr lang="en-GB" i="1" dirty="0" smtClean="0">
                <a:cs typeface="Arial" charset="0"/>
              </a:rPr>
              <a:t> </a:t>
            </a:r>
            <a:r>
              <a:rPr lang="en-GB" i="1" dirty="0">
                <a:cs typeface="Arial" charset="0"/>
              </a:rPr>
              <a:t>cross </a:t>
            </a:r>
            <a:r>
              <a:rPr lang="en-GB" i="1" dirty="0" smtClean="0">
                <a:cs typeface="Arial" charset="0"/>
              </a:rPr>
              <a:t>compliance</a:t>
            </a:r>
            <a:endParaRPr lang="en-GB" i="1" dirty="0">
              <a:cs typeface="Arial" charset="0"/>
            </a:endParaRPr>
          </a:p>
          <a:p>
            <a:pPr algn="ctr" eaLnBrk="1" hangingPunct="1">
              <a:spcBef>
                <a:spcPct val="50000"/>
              </a:spcBef>
            </a:pPr>
            <a:r>
              <a:rPr lang="sr-Latn-RS" i="1" dirty="0" smtClean="0">
                <a:cs typeface="Arial" charset="0"/>
              </a:rPr>
              <a:t>Svi farmeri imaju  besplatan pristup</a:t>
            </a:r>
            <a:r>
              <a:rPr lang="en-GB" i="1" dirty="0" smtClean="0">
                <a:cs typeface="Arial" charset="0"/>
              </a:rPr>
              <a:t> </a:t>
            </a:r>
            <a:r>
              <a:rPr lang="en-GB" i="1" dirty="0">
                <a:cs typeface="Arial" charset="0"/>
              </a:rPr>
              <a:t>Farm Advisory System</a:t>
            </a:r>
          </a:p>
        </p:txBody>
      </p:sp>
      <p:pic>
        <p:nvPicPr>
          <p:cNvPr id="17" name="Picture 12"/>
          <p:cNvPicPr>
            <a:picLocks noChangeAspect="1" noChangeArrowheads="1"/>
          </p:cNvPicPr>
          <p:nvPr/>
        </p:nvPicPr>
        <p:blipFill>
          <a:blip r:embed="rId3" cstate="print">
            <a:clrChange>
              <a:clrFrom>
                <a:srgbClr val="B3CCE6"/>
              </a:clrFrom>
              <a:clrTo>
                <a:srgbClr val="B3CCE6">
                  <a:alpha val="0"/>
                </a:srgbClr>
              </a:clrTo>
            </a:clrChange>
            <a:extLst>
              <a:ext uri="{28A0092B-C50C-407E-A947-70E740481C1C}">
                <a14:useLocalDpi xmlns:a14="http://schemas.microsoft.com/office/drawing/2010/main" val="0"/>
              </a:ext>
            </a:extLst>
          </a:blip>
          <a:srcRect/>
          <a:stretch>
            <a:fillRect/>
          </a:stretch>
        </p:blipFill>
        <p:spPr bwMode="auto">
          <a:xfrm>
            <a:off x="0" y="0"/>
            <a:ext cx="45085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433663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4294967295"/>
          </p:nvPr>
        </p:nvSpPr>
        <p:spPr>
          <a:xfrm>
            <a:off x="6553200" y="6453188"/>
            <a:ext cx="2133600" cy="179387"/>
          </a:xfrm>
          <a:prstGeom prst="rect">
            <a:avLst/>
          </a:prstGeom>
          <a:noFill/>
        </p:spPr>
        <p:txBody>
          <a:bodyPr>
            <a:normAutofit fontScale="70000" lnSpcReduction="20000"/>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BD7C9132-6F8C-47AE-B371-F2B26937FFD3}" type="slidenum">
              <a:rPr lang="en-GB" sz="1000">
                <a:solidFill>
                  <a:srgbClr val="333333"/>
                </a:solidFill>
              </a:rPr>
              <a:pPr eaLnBrk="1" hangingPunct="1"/>
              <a:t>11</a:t>
            </a:fld>
            <a:endParaRPr lang="en-GB" sz="1000">
              <a:solidFill>
                <a:srgbClr val="333333"/>
              </a:solidFill>
            </a:endParaRPr>
          </a:p>
        </p:txBody>
      </p:sp>
      <p:sp>
        <p:nvSpPr>
          <p:cNvPr id="8195" name="Rectangle 2"/>
          <p:cNvSpPr>
            <a:spLocks noGrp="1" noChangeArrowheads="1"/>
          </p:cNvSpPr>
          <p:nvPr>
            <p:ph type="title"/>
          </p:nvPr>
        </p:nvSpPr>
        <p:spPr>
          <a:xfrm>
            <a:off x="457200" y="115888"/>
            <a:ext cx="8229600" cy="576262"/>
          </a:xfrm>
        </p:spPr>
        <p:txBody>
          <a:bodyPr>
            <a:normAutofit fontScale="90000"/>
          </a:bodyPr>
          <a:lstStyle/>
          <a:p>
            <a:pPr eaLnBrk="1" hangingPunct="1"/>
            <a:r>
              <a:rPr lang="sr-Latn-RS" dirty="0" smtClean="0"/>
              <a:t>Novi modeli direktnog plaćanja</a:t>
            </a:r>
            <a:endParaRPr lang="en-GB" dirty="0" smtClean="0"/>
          </a:p>
        </p:txBody>
      </p:sp>
      <p:sp>
        <p:nvSpPr>
          <p:cNvPr id="706563" name="Text Box 5"/>
          <p:cNvSpPr txBox="1">
            <a:spLocks noChangeArrowheads="1"/>
          </p:cNvSpPr>
          <p:nvPr/>
        </p:nvSpPr>
        <p:spPr bwMode="auto">
          <a:xfrm rot="-5400000">
            <a:off x="-1359694" y="3374232"/>
            <a:ext cx="4257675" cy="458788"/>
          </a:xfrm>
          <a:prstGeom prst="rect">
            <a:avLst/>
          </a:prstGeom>
          <a:noFill/>
          <a:ln w="9525">
            <a:solidFill>
              <a:srgbClr val="0099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180975" indent="-180975"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lnSpc>
                <a:spcPct val="90000"/>
              </a:lnSpc>
            </a:pPr>
            <a:r>
              <a:rPr lang="en-GB" sz="1400" b="1">
                <a:solidFill>
                  <a:srgbClr val="009999"/>
                </a:solidFill>
                <a:cs typeface="Arial" charset="0"/>
              </a:rPr>
              <a:t>Cross compliance</a:t>
            </a:r>
          </a:p>
          <a:p>
            <a:pPr algn="ctr" eaLnBrk="1" hangingPunct="1">
              <a:lnSpc>
                <a:spcPct val="90000"/>
              </a:lnSpc>
              <a:buFontTx/>
              <a:buChar char="•"/>
            </a:pPr>
            <a:r>
              <a:rPr lang="en-GB" sz="1200" b="1">
                <a:cs typeface="Arial" charset="0"/>
              </a:rPr>
              <a:t>Streamlined – Climate change</a:t>
            </a:r>
          </a:p>
        </p:txBody>
      </p:sp>
      <p:sp>
        <p:nvSpPr>
          <p:cNvPr id="706564" name="Line 4"/>
          <p:cNvSpPr>
            <a:spLocks noChangeShapeType="1"/>
          </p:cNvSpPr>
          <p:nvPr/>
        </p:nvSpPr>
        <p:spPr bwMode="auto">
          <a:xfrm flipV="1">
            <a:off x="6300788" y="1268413"/>
            <a:ext cx="0" cy="4464050"/>
          </a:xfrm>
          <a:prstGeom prst="line">
            <a:avLst/>
          </a:prstGeom>
          <a:noFill/>
          <a:ln w="5715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706565" name="Group 5"/>
          <p:cNvGrpSpPr>
            <a:grpSpLocks/>
          </p:cNvGrpSpPr>
          <p:nvPr/>
        </p:nvGrpSpPr>
        <p:grpSpPr bwMode="auto">
          <a:xfrm>
            <a:off x="6007100" y="6092825"/>
            <a:ext cx="584200" cy="400050"/>
            <a:chOff x="3648" y="627"/>
            <a:chExt cx="368" cy="252"/>
          </a:xfrm>
        </p:grpSpPr>
        <p:sp>
          <p:nvSpPr>
            <p:cNvPr id="8230" name="Oval 6"/>
            <p:cNvSpPr>
              <a:spLocks noChangeArrowheads="1"/>
            </p:cNvSpPr>
            <p:nvPr/>
          </p:nvSpPr>
          <p:spPr bwMode="auto">
            <a:xfrm>
              <a:off x="3648" y="627"/>
              <a:ext cx="368" cy="252"/>
            </a:xfrm>
            <a:prstGeom prst="ellipse">
              <a:avLst/>
            </a:prstGeom>
            <a:solidFill>
              <a:schemeClr val="hlink"/>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31" name="Text Box 4"/>
            <p:cNvSpPr txBox="1">
              <a:spLocks noChangeArrowheads="1"/>
            </p:cNvSpPr>
            <p:nvPr/>
          </p:nvSpPr>
          <p:spPr bwMode="auto">
            <a:xfrm>
              <a:off x="3655" y="640"/>
              <a:ext cx="354" cy="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lnSpc>
                  <a:spcPct val="110000"/>
                </a:lnSpc>
                <a:spcBef>
                  <a:spcPct val="20000"/>
                </a:spcBef>
              </a:pPr>
              <a:r>
                <a:rPr lang="sr-Latn-RS" sz="1400" b="1" dirty="0" smtClean="0">
                  <a:solidFill>
                    <a:schemeClr val="bg1"/>
                  </a:solidFill>
                  <a:cs typeface="Arial" charset="0"/>
                </a:rPr>
                <a:t>ili</a:t>
              </a:r>
              <a:endParaRPr lang="en-GB" sz="1400" b="1" dirty="0">
                <a:solidFill>
                  <a:schemeClr val="bg1"/>
                </a:solidFill>
                <a:cs typeface="Arial" charset="0"/>
              </a:endParaRPr>
            </a:p>
          </p:txBody>
        </p:sp>
      </p:grpSp>
      <p:sp>
        <p:nvSpPr>
          <p:cNvPr id="706568" name="Line 8"/>
          <p:cNvSpPr>
            <a:spLocks noChangeShapeType="1"/>
          </p:cNvSpPr>
          <p:nvPr/>
        </p:nvSpPr>
        <p:spPr bwMode="auto">
          <a:xfrm flipV="1">
            <a:off x="6516688" y="5803900"/>
            <a:ext cx="360362" cy="431800"/>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569" name="Line 9"/>
          <p:cNvSpPr>
            <a:spLocks noChangeShapeType="1"/>
          </p:cNvSpPr>
          <p:nvPr/>
        </p:nvSpPr>
        <p:spPr bwMode="auto">
          <a:xfrm flipH="1" flipV="1">
            <a:off x="5724525" y="5803900"/>
            <a:ext cx="360363" cy="431800"/>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570" name="Rectangle 10"/>
          <p:cNvSpPr>
            <a:spLocks noChangeArrowheads="1"/>
          </p:cNvSpPr>
          <p:nvPr/>
        </p:nvSpPr>
        <p:spPr bwMode="auto">
          <a:xfrm>
            <a:off x="1071563" y="4508500"/>
            <a:ext cx="5041900" cy="1225550"/>
          </a:xfrm>
          <a:prstGeom prst="rect">
            <a:avLst/>
          </a:prstGeom>
          <a:noFill/>
          <a:ln w="9525">
            <a:solidFill>
              <a:srgbClr val="009999"/>
            </a:solidFill>
            <a:miter lim="800000"/>
            <a:headEnd/>
            <a:tailEnd/>
          </a:ln>
          <a:effectLst/>
          <a:extLst>
            <a:ext uri="{909E8E84-426E-40DD-AFC4-6F175D3DCCD1}">
              <a14:hiddenFill xmlns:a14="http://schemas.microsoft.com/office/drawing/2010/main">
                <a:solidFill>
                  <a:srgbClr val="009999"/>
                </a:solidFill>
              </a14:hiddenFill>
            </a:ext>
            <a:ext uri="{AF507438-7753-43E0-B8FC-AC1667EBCBE1}">
              <a14:hiddenEffects xmlns:a14="http://schemas.microsoft.com/office/drawing/2010/main">
                <a:effectLst>
                  <a:outerShdw dist="17961" dir="2700000" algn="ctr" rotWithShape="0">
                    <a:srgbClr val="005C5C"/>
                  </a:outerShdw>
                </a:effectLst>
              </a14:hiddenEffects>
            </a:ext>
          </a:extLst>
        </p:spPr>
        <p:txBody>
          <a:bodyPr wrap="none" anchor="ctr"/>
          <a:lstStyle/>
          <a:p>
            <a:endParaRPr lang="en-US"/>
          </a:p>
        </p:txBody>
      </p:sp>
      <p:sp>
        <p:nvSpPr>
          <p:cNvPr id="706571" name="Rectangle 11"/>
          <p:cNvSpPr>
            <a:spLocks noChangeArrowheads="1"/>
          </p:cNvSpPr>
          <p:nvPr/>
        </p:nvSpPr>
        <p:spPr bwMode="auto">
          <a:xfrm>
            <a:off x="1071563" y="4508500"/>
            <a:ext cx="5041900" cy="252413"/>
          </a:xfrm>
          <a:prstGeom prst="rect">
            <a:avLst/>
          </a:prstGeom>
          <a:solidFill>
            <a:srgbClr val="009999"/>
          </a:solidFill>
          <a:ln w="9525">
            <a:solidFill>
              <a:srgbClr val="009999"/>
            </a:solidFill>
            <a:miter lim="800000"/>
            <a:headEnd/>
            <a:tailEnd/>
          </a:ln>
          <a:effectLst/>
          <a:extLst>
            <a:ext uri="{AF507438-7753-43E0-B8FC-AC1667EBCBE1}">
              <a14:hiddenEffects xmlns:a14="http://schemas.microsoft.com/office/drawing/2010/main">
                <a:effectLst>
                  <a:outerShdw dist="17961" dir="2700000" algn="ctr" rotWithShape="0">
                    <a:srgbClr val="005C5C"/>
                  </a:outerShdw>
                </a:effectLst>
              </a14:hiddenEffects>
            </a:ext>
          </a:extLst>
        </p:spPr>
        <p:txBody>
          <a:bodyPr wrap="none" anchor="ctr"/>
          <a:lstStyle/>
          <a:p>
            <a:endParaRPr lang="en-US"/>
          </a:p>
        </p:txBody>
      </p:sp>
      <p:sp>
        <p:nvSpPr>
          <p:cNvPr id="706572" name="Text Box 4"/>
          <p:cNvSpPr txBox="1">
            <a:spLocks noChangeArrowheads="1"/>
          </p:cNvSpPr>
          <p:nvPr/>
        </p:nvSpPr>
        <p:spPr bwMode="auto">
          <a:xfrm>
            <a:off x="1250950" y="4471988"/>
            <a:ext cx="4683125" cy="32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lnSpc>
                <a:spcPct val="110000"/>
              </a:lnSpc>
              <a:spcBef>
                <a:spcPct val="20000"/>
              </a:spcBef>
            </a:pPr>
            <a:r>
              <a:rPr lang="sr-Latn-RS" sz="1400" b="1" dirty="0" smtClean="0">
                <a:solidFill>
                  <a:schemeClr val="bg1"/>
                </a:solidFill>
                <a:cs typeface="Arial" charset="0"/>
              </a:rPr>
              <a:t>Osnovna platežna šema</a:t>
            </a:r>
            <a:endParaRPr lang="en-GB" sz="1400" b="1" dirty="0">
              <a:solidFill>
                <a:schemeClr val="bg1"/>
              </a:solidFill>
              <a:cs typeface="Arial" charset="0"/>
            </a:endParaRPr>
          </a:p>
        </p:txBody>
      </p:sp>
      <p:sp>
        <p:nvSpPr>
          <p:cNvPr id="706573" name="Rectangle 13"/>
          <p:cNvSpPr>
            <a:spLocks noChangeArrowheads="1"/>
          </p:cNvSpPr>
          <p:nvPr/>
        </p:nvSpPr>
        <p:spPr bwMode="auto">
          <a:xfrm>
            <a:off x="3275013" y="4797425"/>
            <a:ext cx="273685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80975" indent="-180975">
              <a:buFontTx/>
              <a:buChar char="•"/>
            </a:pPr>
            <a:r>
              <a:rPr lang="sr-Latn-RS" sz="1200" b="1" dirty="0" smtClean="0">
                <a:solidFill>
                  <a:schemeClr val="bg2">
                    <a:lumMod val="20000"/>
                    <a:lumOff val="80000"/>
                  </a:schemeClr>
                </a:solidFill>
              </a:rPr>
              <a:t>Nove mere u 2014</a:t>
            </a:r>
            <a:r>
              <a:rPr lang="en-GB" sz="1200" b="1" dirty="0" smtClean="0">
                <a:solidFill>
                  <a:schemeClr val="bg2">
                    <a:lumMod val="20000"/>
                    <a:lumOff val="80000"/>
                  </a:schemeClr>
                </a:solidFill>
              </a:rPr>
              <a:t> </a:t>
            </a:r>
            <a:r>
              <a:rPr lang="en-GB" sz="1200" b="1" dirty="0">
                <a:solidFill>
                  <a:schemeClr val="bg2">
                    <a:lumMod val="20000"/>
                    <a:lumOff val="80000"/>
                  </a:schemeClr>
                </a:solidFill>
              </a:rPr>
              <a:t>2014</a:t>
            </a:r>
          </a:p>
          <a:p>
            <a:pPr marL="180975" indent="-180975">
              <a:buFontTx/>
              <a:buChar char="•"/>
            </a:pPr>
            <a:r>
              <a:rPr lang="sr-Latn-RS" sz="1200" b="1" dirty="0" smtClean="0">
                <a:solidFill>
                  <a:schemeClr val="bg2">
                    <a:lumMod val="20000"/>
                    <a:lumOff val="80000"/>
                  </a:schemeClr>
                </a:solidFill>
              </a:rPr>
              <a:t>Definisanje poljoprivredne aktivnosti</a:t>
            </a:r>
            <a:endParaRPr lang="en-GB" sz="1200" b="1" dirty="0">
              <a:solidFill>
                <a:schemeClr val="bg2">
                  <a:lumMod val="20000"/>
                  <a:lumOff val="80000"/>
                </a:schemeClr>
              </a:solidFill>
            </a:endParaRPr>
          </a:p>
          <a:p>
            <a:pPr marL="180975" indent="-180975">
              <a:buFontTx/>
              <a:buChar char="•"/>
            </a:pPr>
            <a:r>
              <a:rPr lang="en-GB" sz="1200" b="1" dirty="0" smtClean="0">
                <a:solidFill>
                  <a:schemeClr val="bg2">
                    <a:lumMod val="20000"/>
                    <a:lumOff val="80000"/>
                  </a:schemeClr>
                </a:solidFill>
              </a:rPr>
              <a:t>De</a:t>
            </a:r>
            <a:r>
              <a:rPr lang="sr-Latn-RS" sz="1200" b="1" dirty="0" smtClean="0">
                <a:solidFill>
                  <a:schemeClr val="bg2">
                    <a:lumMod val="20000"/>
                    <a:lumOff val="80000"/>
                  </a:schemeClr>
                </a:solidFill>
              </a:rPr>
              <a:t>finisanje aktivnog farmera</a:t>
            </a:r>
            <a:endParaRPr lang="en-GB" sz="1200" b="1" dirty="0">
              <a:solidFill>
                <a:schemeClr val="bg2">
                  <a:lumMod val="20000"/>
                  <a:lumOff val="80000"/>
                </a:schemeClr>
              </a:solidFill>
            </a:endParaRPr>
          </a:p>
        </p:txBody>
      </p:sp>
      <p:sp>
        <p:nvSpPr>
          <p:cNvPr id="706574" name="Rectangle 14"/>
          <p:cNvSpPr>
            <a:spLocks noChangeArrowheads="1"/>
          </p:cNvSpPr>
          <p:nvPr/>
        </p:nvSpPr>
        <p:spPr bwMode="auto">
          <a:xfrm>
            <a:off x="1042988" y="4797425"/>
            <a:ext cx="237648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80975" indent="-180975">
              <a:buFontTx/>
              <a:buChar char="•"/>
            </a:pPr>
            <a:r>
              <a:rPr lang="sr-Latn-RS" sz="1200" b="1" dirty="0" smtClean="0">
                <a:solidFill>
                  <a:schemeClr val="bg2">
                    <a:lumMod val="20000"/>
                    <a:lumOff val="80000"/>
                  </a:schemeClr>
                </a:solidFill>
              </a:rPr>
              <a:t>Nacionalna ili regionalna isplata po ha</a:t>
            </a:r>
            <a:endParaRPr lang="en-GB" sz="1200" b="1" dirty="0">
              <a:solidFill>
                <a:schemeClr val="bg2">
                  <a:lumMod val="20000"/>
                  <a:lumOff val="80000"/>
                </a:schemeClr>
              </a:solidFill>
            </a:endParaRPr>
          </a:p>
          <a:p>
            <a:pPr marL="180975" indent="-180975">
              <a:buFontTx/>
              <a:buChar char="•"/>
            </a:pPr>
            <a:r>
              <a:rPr lang="sr-Latn-RS" sz="1200" b="1" dirty="0" smtClean="0">
                <a:solidFill>
                  <a:schemeClr val="bg2">
                    <a:lumMod val="20000"/>
                    <a:lumOff val="80000"/>
                  </a:schemeClr>
                </a:solidFill>
              </a:rPr>
              <a:t>Kriterijume određuje država članica</a:t>
            </a:r>
            <a:endParaRPr lang="en-GB" sz="1200" b="1" dirty="0">
              <a:solidFill>
                <a:schemeClr val="bg2">
                  <a:lumMod val="20000"/>
                  <a:lumOff val="80000"/>
                </a:schemeClr>
              </a:solidFill>
            </a:endParaRPr>
          </a:p>
        </p:txBody>
      </p:sp>
      <p:sp>
        <p:nvSpPr>
          <p:cNvPr id="706575" name="Rectangle 15"/>
          <p:cNvSpPr>
            <a:spLocks noChangeArrowheads="1"/>
          </p:cNvSpPr>
          <p:nvPr/>
        </p:nvSpPr>
        <p:spPr bwMode="auto">
          <a:xfrm>
            <a:off x="1071563" y="3606800"/>
            <a:ext cx="5041900" cy="900113"/>
          </a:xfrm>
          <a:prstGeom prst="rect">
            <a:avLst/>
          </a:prstGeom>
          <a:noFill/>
          <a:ln w="9525">
            <a:solidFill>
              <a:srgbClr val="009999"/>
            </a:solidFill>
            <a:miter lim="800000"/>
            <a:headEnd/>
            <a:tailEnd/>
          </a:ln>
          <a:effectLst/>
          <a:extLst>
            <a:ext uri="{909E8E84-426E-40DD-AFC4-6F175D3DCCD1}">
              <a14:hiddenFill xmlns:a14="http://schemas.microsoft.com/office/drawing/2010/main">
                <a:solidFill>
                  <a:srgbClr val="009999"/>
                </a:solidFill>
              </a14:hiddenFill>
            </a:ext>
            <a:ext uri="{AF507438-7753-43E0-B8FC-AC1667EBCBE1}">
              <a14:hiddenEffects xmlns:a14="http://schemas.microsoft.com/office/drawing/2010/main">
                <a:effectLst>
                  <a:outerShdw dist="17961" dir="2700000" algn="ctr" rotWithShape="0">
                    <a:srgbClr val="005C5C"/>
                  </a:outerShdw>
                </a:effectLst>
              </a14:hiddenEffects>
            </a:ext>
          </a:extLst>
        </p:spPr>
        <p:txBody>
          <a:bodyPr wrap="none" anchor="ctr"/>
          <a:lstStyle/>
          <a:p>
            <a:endParaRPr lang="en-US"/>
          </a:p>
        </p:txBody>
      </p:sp>
      <p:sp>
        <p:nvSpPr>
          <p:cNvPr id="706576" name="Rectangle 16"/>
          <p:cNvSpPr>
            <a:spLocks noChangeArrowheads="1"/>
          </p:cNvSpPr>
          <p:nvPr/>
        </p:nvSpPr>
        <p:spPr bwMode="auto">
          <a:xfrm>
            <a:off x="1071563" y="3575050"/>
            <a:ext cx="5041900" cy="252413"/>
          </a:xfrm>
          <a:prstGeom prst="rect">
            <a:avLst/>
          </a:prstGeom>
          <a:solidFill>
            <a:srgbClr val="009999"/>
          </a:solidFill>
          <a:ln w="9525">
            <a:solidFill>
              <a:srgbClr val="009999"/>
            </a:solidFill>
            <a:miter lim="800000"/>
            <a:headEnd/>
            <a:tailEnd/>
          </a:ln>
          <a:effectLst/>
          <a:extLst>
            <a:ext uri="{AF507438-7753-43E0-B8FC-AC1667EBCBE1}">
              <a14:hiddenEffects xmlns:a14="http://schemas.microsoft.com/office/drawing/2010/main">
                <a:effectLst>
                  <a:outerShdw dist="17961" dir="2700000" algn="ctr" rotWithShape="0">
                    <a:srgbClr val="005C5C"/>
                  </a:outerShdw>
                </a:effectLst>
              </a14:hiddenEffects>
            </a:ext>
          </a:extLst>
        </p:spPr>
        <p:txBody>
          <a:bodyPr wrap="none" anchor="ctr"/>
          <a:lstStyle/>
          <a:p>
            <a:endParaRPr lang="en-US"/>
          </a:p>
        </p:txBody>
      </p:sp>
      <p:sp>
        <p:nvSpPr>
          <p:cNvPr id="706577" name="Text Box 4"/>
          <p:cNvSpPr txBox="1">
            <a:spLocks noChangeArrowheads="1"/>
          </p:cNvSpPr>
          <p:nvPr/>
        </p:nvSpPr>
        <p:spPr bwMode="auto">
          <a:xfrm>
            <a:off x="1250950" y="3538538"/>
            <a:ext cx="4683125" cy="32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lnSpc>
                <a:spcPct val="110000"/>
              </a:lnSpc>
              <a:spcBef>
                <a:spcPct val="20000"/>
              </a:spcBef>
            </a:pPr>
            <a:r>
              <a:rPr lang="en-GB" sz="1400" b="1" dirty="0" smtClean="0">
                <a:solidFill>
                  <a:schemeClr val="bg1"/>
                </a:solidFill>
                <a:cs typeface="Arial" charset="0"/>
              </a:rPr>
              <a:t>‘</a:t>
            </a:r>
            <a:r>
              <a:rPr lang="sr-Latn-RS" sz="1400" b="1" dirty="0" smtClean="0">
                <a:solidFill>
                  <a:schemeClr val="bg1"/>
                </a:solidFill>
                <a:cs typeface="Arial" charset="0"/>
              </a:rPr>
              <a:t>Zelena</a:t>
            </a:r>
            <a:r>
              <a:rPr lang="en-GB" sz="1400" b="1" dirty="0" smtClean="0">
                <a:solidFill>
                  <a:schemeClr val="bg1"/>
                </a:solidFill>
                <a:cs typeface="Arial" charset="0"/>
              </a:rPr>
              <a:t>’ </a:t>
            </a:r>
            <a:r>
              <a:rPr lang="sr-Latn-RS" sz="1400" b="1" dirty="0" smtClean="0">
                <a:solidFill>
                  <a:schemeClr val="bg1"/>
                </a:solidFill>
                <a:cs typeface="Arial" charset="0"/>
              </a:rPr>
              <a:t>Plaćanja</a:t>
            </a:r>
            <a:endParaRPr lang="en-GB" sz="1400" b="1" dirty="0">
              <a:solidFill>
                <a:schemeClr val="bg1"/>
              </a:solidFill>
              <a:cs typeface="Arial" charset="0"/>
            </a:endParaRPr>
          </a:p>
        </p:txBody>
      </p:sp>
      <p:sp>
        <p:nvSpPr>
          <p:cNvPr id="706578" name="Rectangle 18"/>
          <p:cNvSpPr>
            <a:spLocks noChangeArrowheads="1"/>
          </p:cNvSpPr>
          <p:nvPr/>
        </p:nvSpPr>
        <p:spPr bwMode="auto">
          <a:xfrm>
            <a:off x="1071563" y="3827463"/>
            <a:ext cx="244951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80975" indent="-180975">
              <a:buFontTx/>
              <a:buChar char="•"/>
            </a:pPr>
            <a:r>
              <a:rPr lang="sr-Latn-RS" sz="1200" b="1" dirty="0" smtClean="0">
                <a:solidFill>
                  <a:schemeClr val="bg2">
                    <a:lumMod val="20000"/>
                    <a:lumOff val="80000"/>
                  </a:schemeClr>
                </a:solidFill>
              </a:rPr>
              <a:t>Diverzifikacija žitarica</a:t>
            </a:r>
            <a:endParaRPr lang="en-GB" sz="1200" b="1" dirty="0">
              <a:solidFill>
                <a:schemeClr val="bg2">
                  <a:lumMod val="20000"/>
                  <a:lumOff val="80000"/>
                </a:schemeClr>
              </a:solidFill>
            </a:endParaRPr>
          </a:p>
          <a:p>
            <a:pPr marL="180975" indent="-180975">
              <a:buFontTx/>
              <a:buChar char="•"/>
            </a:pPr>
            <a:r>
              <a:rPr lang="sr-Latn-RS" sz="1200" b="1" dirty="0" smtClean="0">
                <a:solidFill>
                  <a:schemeClr val="bg2">
                    <a:lumMod val="20000"/>
                    <a:lumOff val="80000"/>
                  </a:schemeClr>
                </a:solidFill>
              </a:rPr>
              <a:t>Pravljenje pašnjaka</a:t>
            </a:r>
            <a:endParaRPr lang="en-GB" sz="1200" b="1" dirty="0">
              <a:solidFill>
                <a:schemeClr val="bg2">
                  <a:lumMod val="20000"/>
                  <a:lumOff val="80000"/>
                </a:schemeClr>
              </a:solidFill>
            </a:endParaRPr>
          </a:p>
          <a:p>
            <a:pPr marL="180975" indent="-180975">
              <a:buFontTx/>
              <a:buChar char="•"/>
            </a:pPr>
            <a:r>
              <a:rPr lang="sr-Latn-RS" sz="1200" b="1" dirty="0" smtClean="0">
                <a:solidFill>
                  <a:schemeClr val="bg2">
                    <a:lumMod val="20000"/>
                    <a:lumOff val="80000"/>
                  </a:schemeClr>
                </a:solidFill>
              </a:rPr>
              <a:t>Zaštićena područja</a:t>
            </a:r>
            <a:endParaRPr lang="en-GB" sz="1200" b="1" dirty="0">
              <a:solidFill>
                <a:schemeClr val="bg2">
                  <a:lumMod val="20000"/>
                  <a:lumOff val="80000"/>
                </a:schemeClr>
              </a:solidFill>
            </a:endParaRPr>
          </a:p>
        </p:txBody>
      </p:sp>
      <p:sp>
        <p:nvSpPr>
          <p:cNvPr id="706579" name="Rectangle 19"/>
          <p:cNvSpPr>
            <a:spLocks noChangeArrowheads="1"/>
          </p:cNvSpPr>
          <p:nvPr/>
        </p:nvSpPr>
        <p:spPr bwMode="auto">
          <a:xfrm>
            <a:off x="3275013" y="3856038"/>
            <a:ext cx="237648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80975" indent="-180975">
              <a:buFontTx/>
              <a:buChar char="•"/>
            </a:pPr>
            <a:r>
              <a:rPr lang="en-GB" sz="1200" b="1" dirty="0">
                <a:solidFill>
                  <a:schemeClr val="bg2">
                    <a:lumMod val="20000"/>
                    <a:lumOff val="80000"/>
                  </a:schemeClr>
                </a:solidFill>
              </a:rPr>
              <a:t>30% </a:t>
            </a:r>
            <a:r>
              <a:rPr lang="sr-Latn-RS" sz="1200" b="1" dirty="0">
                <a:solidFill>
                  <a:schemeClr val="bg2">
                    <a:lumMod val="20000"/>
                    <a:lumOff val="80000"/>
                  </a:schemeClr>
                </a:solidFill>
              </a:rPr>
              <a:t> </a:t>
            </a:r>
            <a:r>
              <a:rPr lang="sr-Latn-RS" sz="1200" b="1" dirty="0" smtClean="0">
                <a:solidFill>
                  <a:schemeClr val="bg2">
                    <a:lumMod val="20000"/>
                    <a:lumOff val="80000"/>
                  </a:schemeClr>
                </a:solidFill>
              </a:rPr>
              <a:t>od ukupnih direktnih  plaćanja</a:t>
            </a:r>
            <a:endParaRPr lang="en-GB" sz="1200" b="1" dirty="0">
              <a:solidFill>
                <a:schemeClr val="bg2">
                  <a:lumMod val="20000"/>
                  <a:lumOff val="80000"/>
                </a:schemeClr>
              </a:solidFill>
            </a:endParaRPr>
          </a:p>
        </p:txBody>
      </p:sp>
      <p:sp>
        <p:nvSpPr>
          <p:cNvPr id="706580" name="Rectangle 20"/>
          <p:cNvSpPr>
            <a:spLocks noChangeArrowheads="1"/>
          </p:cNvSpPr>
          <p:nvPr/>
        </p:nvSpPr>
        <p:spPr bwMode="auto">
          <a:xfrm>
            <a:off x="1074738" y="2819400"/>
            <a:ext cx="5033962" cy="790575"/>
          </a:xfrm>
          <a:prstGeom prst="rect">
            <a:avLst/>
          </a:prstGeom>
          <a:noFill/>
          <a:ln w="9525">
            <a:solidFill>
              <a:srgbClr val="009999"/>
            </a:solidFill>
            <a:miter lim="800000"/>
            <a:headEnd/>
            <a:tailEnd/>
          </a:ln>
          <a:effectLst/>
          <a:extLst>
            <a:ext uri="{909E8E84-426E-40DD-AFC4-6F175D3DCCD1}">
              <a14:hiddenFill xmlns:a14="http://schemas.microsoft.com/office/drawing/2010/main">
                <a:solidFill>
                  <a:srgbClr val="009999"/>
                </a:solidFill>
              </a14:hiddenFill>
            </a:ext>
            <a:ext uri="{AF507438-7753-43E0-B8FC-AC1667EBCBE1}">
              <a14:hiddenEffects xmlns:a14="http://schemas.microsoft.com/office/drawing/2010/main">
                <a:effectLst>
                  <a:outerShdw dist="17961" dir="2700000" algn="ctr" rotWithShape="0">
                    <a:srgbClr val="005C5C"/>
                  </a:outerShdw>
                </a:effectLst>
              </a14:hiddenEffects>
            </a:ext>
          </a:extLst>
        </p:spPr>
        <p:txBody>
          <a:bodyPr wrap="none" anchor="ctr"/>
          <a:lstStyle/>
          <a:p>
            <a:endParaRPr lang="en-US"/>
          </a:p>
        </p:txBody>
      </p:sp>
      <p:sp>
        <p:nvSpPr>
          <p:cNvPr id="706581" name="Rectangle 21"/>
          <p:cNvSpPr>
            <a:spLocks noChangeArrowheads="1"/>
          </p:cNvSpPr>
          <p:nvPr/>
        </p:nvSpPr>
        <p:spPr bwMode="auto">
          <a:xfrm>
            <a:off x="1076325" y="2819400"/>
            <a:ext cx="5032375" cy="252413"/>
          </a:xfrm>
          <a:prstGeom prst="rect">
            <a:avLst/>
          </a:prstGeom>
          <a:solidFill>
            <a:srgbClr val="009999"/>
          </a:solidFill>
          <a:ln w="9525">
            <a:solidFill>
              <a:srgbClr val="009999"/>
            </a:solidFill>
            <a:miter lim="800000"/>
            <a:headEnd/>
            <a:tailEnd/>
          </a:ln>
          <a:effectLst/>
          <a:extLst>
            <a:ext uri="{AF507438-7753-43E0-B8FC-AC1667EBCBE1}">
              <a14:hiddenEffects xmlns:a14="http://schemas.microsoft.com/office/drawing/2010/main">
                <a:effectLst>
                  <a:outerShdw dist="17961" dir="2700000" algn="ctr" rotWithShape="0">
                    <a:srgbClr val="005C5C"/>
                  </a:outerShdw>
                </a:effectLst>
              </a14:hiddenEffects>
            </a:ext>
          </a:extLst>
        </p:spPr>
        <p:txBody>
          <a:bodyPr wrap="none" anchor="ctr"/>
          <a:lstStyle/>
          <a:p>
            <a:endParaRPr lang="en-US"/>
          </a:p>
        </p:txBody>
      </p:sp>
      <p:sp>
        <p:nvSpPr>
          <p:cNvPr id="706582" name="Text Box 4"/>
          <p:cNvSpPr txBox="1">
            <a:spLocks noChangeArrowheads="1"/>
          </p:cNvSpPr>
          <p:nvPr/>
        </p:nvSpPr>
        <p:spPr bwMode="auto">
          <a:xfrm>
            <a:off x="1552575" y="2781300"/>
            <a:ext cx="4078288" cy="32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lnSpc>
                <a:spcPct val="110000"/>
              </a:lnSpc>
              <a:spcBef>
                <a:spcPct val="20000"/>
              </a:spcBef>
            </a:pPr>
            <a:r>
              <a:rPr lang="sr-Latn-RS" sz="1400" b="1" dirty="0" smtClean="0">
                <a:solidFill>
                  <a:schemeClr val="bg1"/>
                </a:solidFill>
                <a:cs typeface="Arial" charset="0"/>
              </a:rPr>
              <a:t>Mladi farmeri</a:t>
            </a:r>
            <a:endParaRPr lang="en-GB" sz="1400" b="1" dirty="0">
              <a:solidFill>
                <a:schemeClr val="bg1"/>
              </a:solidFill>
              <a:cs typeface="Arial" charset="0"/>
            </a:endParaRPr>
          </a:p>
        </p:txBody>
      </p:sp>
      <p:sp>
        <p:nvSpPr>
          <p:cNvPr id="706583" name="Rectangle 23"/>
          <p:cNvSpPr>
            <a:spLocks noChangeArrowheads="1"/>
          </p:cNvSpPr>
          <p:nvPr/>
        </p:nvSpPr>
        <p:spPr bwMode="auto">
          <a:xfrm>
            <a:off x="1071563" y="3081338"/>
            <a:ext cx="26368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80975" indent="-180975">
              <a:buFontTx/>
              <a:buChar char="•"/>
            </a:pPr>
            <a:r>
              <a:rPr lang="sr-Latn-RS" sz="1200" b="1" dirty="0" smtClean="0">
                <a:solidFill>
                  <a:schemeClr val="bg2">
                    <a:lumMod val="20000"/>
                    <a:lumOff val="80000"/>
                  </a:schemeClr>
                </a:solidFill>
              </a:rPr>
              <a:t>Do</a:t>
            </a:r>
            <a:r>
              <a:rPr lang="en-GB" sz="1200" b="1" dirty="0" smtClean="0">
                <a:solidFill>
                  <a:schemeClr val="bg2">
                    <a:lumMod val="20000"/>
                    <a:lumOff val="80000"/>
                  </a:schemeClr>
                </a:solidFill>
              </a:rPr>
              <a:t>2</a:t>
            </a:r>
            <a:r>
              <a:rPr lang="en-GB" sz="1200" b="1" dirty="0">
                <a:solidFill>
                  <a:schemeClr val="bg2">
                    <a:lumMod val="20000"/>
                    <a:lumOff val="80000"/>
                  </a:schemeClr>
                </a:solidFill>
              </a:rPr>
              <a:t>% </a:t>
            </a:r>
            <a:r>
              <a:rPr lang="sr-Latn-RS" sz="1200" b="1" dirty="0">
                <a:solidFill>
                  <a:schemeClr val="bg2">
                    <a:lumMod val="20000"/>
                    <a:lumOff val="80000"/>
                  </a:schemeClr>
                </a:solidFill>
              </a:rPr>
              <a:t> </a:t>
            </a:r>
            <a:r>
              <a:rPr lang="sr-Latn-RS" sz="1200" b="1" dirty="0" smtClean="0">
                <a:solidFill>
                  <a:schemeClr val="bg2">
                    <a:lumMod val="20000"/>
                    <a:lumOff val="80000"/>
                  </a:schemeClr>
                </a:solidFill>
              </a:rPr>
              <a:t>ukupne  direktne pomoći</a:t>
            </a:r>
            <a:endParaRPr lang="en-GB" sz="1200" b="1" dirty="0">
              <a:solidFill>
                <a:schemeClr val="bg2">
                  <a:lumMod val="20000"/>
                  <a:lumOff val="80000"/>
                </a:schemeClr>
              </a:solidFill>
            </a:endParaRPr>
          </a:p>
          <a:p>
            <a:pPr marL="180975" indent="-180975">
              <a:buFontTx/>
              <a:buChar char="•"/>
            </a:pPr>
            <a:r>
              <a:rPr lang="en-GB" sz="1200" b="1" dirty="0">
                <a:solidFill>
                  <a:schemeClr val="bg2">
                    <a:lumMod val="20000"/>
                    <a:lumOff val="80000"/>
                  </a:schemeClr>
                </a:solidFill>
              </a:rPr>
              <a:t>&lt; 40 </a:t>
            </a:r>
            <a:r>
              <a:rPr lang="sr-Latn-RS" sz="1200" b="1" dirty="0">
                <a:solidFill>
                  <a:schemeClr val="bg2">
                    <a:lumMod val="20000"/>
                    <a:lumOff val="80000"/>
                  </a:schemeClr>
                </a:solidFill>
              </a:rPr>
              <a:t> </a:t>
            </a:r>
            <a:r>
              <a:rPr lang="sr-Latn-RS" sz="1200" b="1" dirty="0" smtClean="0">
                <a:solidFill>
                  <a:schemeClr val="bg2">
                    <a:lumMod val="20000"/>
                    <a:lumOff val="80000"/>
                  </a:schemeClr>
                </a:solidFill>
              </a:rPr>
              <a:t>godina</a:t>
            </a:r>
            <a:endParaRPr lang="en-GB" sz="1200" b="1" dirty="0">
              <a:solidFill>
                <a:schemeClr val="bg2">
                  <a:lumMod val="20000"/>
                  <a:lumOff val="80000"/>
                </a:schemeClr>
              </a:solidFill>
            </a:endParaRPr>
          </a:p>
        </p:txBody>
      </p:sp>
      <p:sp>
        <p:nvSpPr>
          <p:cNvPr id="706584" name="Rectangle 24"/>
          <p:cNvSpPr>
            <a:spLocks noChangeArrowheads="1"/>
          </p:cNvSpPr>
          <p:nvPr/>
        </p:nvSpPr>
        <p:spPr bwMode="auto">
          <a:xfrm>
            <a:off x="3708400" y="3068638"/>
            <a:ext cx="22320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80975" indent="-180975">
              <a:buFontTx/>
              <a:buChar char="•"/>
            </a:pPr>
            <a:r>
              <a:rPr lang="sr-Latn-RS" sz="1200" b="1" dirty="0" smtClean="0">
                <a:solidFill>
                  <a:schemeClr val="tx1">
                    <a:lumMod val="95000"/>
                  </a:schemeClr>
                </a:solidFill>
              </a:rPr>
              <a:t>Podrška </a:t>
            </a:r>
            <a:r>
              <a:rPr lang="sr-Latn-RS" sz="1200" b="1" dirty="0">
                <a:solidFill>
                  <a:schemeClr val="tx1">
                    <a:lumMod val="95000"/>
                  </a:schemeClr>
                </a:solidFill>
              </a:rPr>
              <a:t> z</a:t>
            </a:r>
            <a:r>
              <a:rPr lang="sr-Latn-RS" sz="1200" b="1" dirty="0" smtClean="0">
                <a:solidFill>
                  <a:schemeClr val="tx1">
                    <a:lumMod val="95000"/>
                  </a:schemeClr>
                </a:solidFill>
              </a:rPr>
              <a:t>a započinjanje aktivnosti</a:t>
            </a:r>
            <a:endParaRPr lang="en-GB" sz="1200" b="1" dirty="0">
              <a:solidFill>
                <a:schemeClr val="tx1">
                  <a:lumMod val="95000"/>
                </a:schemeClr>
              </a:solidFill>
            </a:endParaRPr>
          </a:p>
        </p:txBody>
      </p:sp>
      <p:sp>
        <p:nvSpPr>
          <p:cNvPr id="706585" name="Rectangle 25"/>
          <p:cNvSpPr>
            <a:spLocks noChangeArrowheads="1"/>
          </p:cNvSpPr>
          <p:nvPr/>
        </p:nvSpPr>
        <p:spPr bwMode="auto">
          <a:xfrm>
            <a:off x="6443663" y="2349500"/>
            <a:ext cx="2170112" cy="2374900"/>
          </a:xfrm>
          <a:prstGeom prst="rect">
            <a:avLst/>
          </a:prstGeom>
          <a:noFill/>
          <a:ln w="9525">
            <a:solidFill>
              <a:srgbClr val="009999"/>
            </a:solidFill>
            <a:miter lim="800000"/>
            <a:headEnd/>
            <a:tailEnd/>
          </a:ln>
          <a:effectLst/>
          <a:extLst>
            <a:ext uri="{909E8E84-426E-40DD-AFC4-6F175D3DCCD1}">
              <a14:hiddenFill xmlns:a14="http://schemas.microsoft.com/office/drawing/2010/main">
                <a:solidFill>
                  <a:srgbClr val="009999"/>
                </a:solidFill>
              </a14:hiddenFill>
            </a:ext>
            <a:ext uri="{AF507438-7753-43E0-B8FC-AC1667EBCBE1}">
              <a14:hiddenEffects xmlns:a14="http://schemas.microsoft.com/office/drawing/2010/main">
                <a:effectLst>
                  <a:outerShdw dist="17961" dir="2700000" algn="ctr" rotWithShape="0">
                    <a:srgbClr val="005C5C"/>
                  </a:outerShdw>
                </a:effectLst>
              </a14:hiddenEffects>
            </a:ext>
          </a:extLst>
        </p:spPr>
        <p:txBody>
          <a:bodyPr wrap="none" anchor="ctr"/>
          <a:lstStyle/>
          <a:p>
            <a:endParaRPr lang="en-US"/>
          </a:p>
        </p:txBody>
      </p:sp>
      <p:sp>
        <p:nvSpPr>
          <p:cNvPr id="706586" name="Rectangle 26"/>
          <p:cNvSpPr>
            <a:spLocks noChangeArrowheads="1"/>
          </p:cNvSpPr>
          <p:nvPr/>
        </p:nvSpPr>
        <p:spPr bwMode="auto">
          <a:xfrm>
            <a:off x="6473825" y="2347913"/>
            <a:ext cx="2171700" cy="252412"/>
          </a:xfrm>
          <a:prstGeom prst="rect">
            <a:avLst/>
          </a:prstGeom>
          <a:solidFill>
            <a:srgbClr val="009999"/>
          </a:solidFill>
          <a:ln w="9525">
            <a:solidFill>
              <a:srgbClr val="009999"/>
            </a:solidFill>
            <a:miter lim="800000"/>
            <a:headEnd/>
            <a:tailEnd/>
          </a:ln>
          <a:effectLst/>
          <a:extLst>
            <a:ext uri="{AF507438-7753-43E0-B8FC-AC1667EBCBE1}">
              <a14:hiddenEffects xmlns:a14="http://schemas.microsoft.com/office/drawing/2010/main">
                <a:effectLst>
                  <a:outerShdw dist="17961" dir="2700000" algn="ctr" rotWithShape="0">
                    <a:srgbClr val="005C5C"/>
                  </a:outerShdw>
                </a:effectLst>
              </a14:hiddenEffects>
            </a:ext>
          </a:extLst>
        </p:spPr>
        <p:txBody>
          <a:bodyPr wrap="none" anchor="ctr"/>
          <a:lstStyle/>
          <a:p>
            <a:endParaRPr lang="en-US"/>
          </a:p>
        </p:txBody>
      </p:sp>
      <p:sp>
        <p:nvSpPr>
          <p:cNvPr id="706587" name="Text Box 4"/>
          <p:cNvSpPr txBox="1">
            <a:spLocks noChangeArrowheads="1"/>
          </p:cNvSpPr>
          <p:nvPr/>
        </p:nvSpPr>
        <p:spPr bwMode="auto">
          <a:xfrm>
            <a:off x="6516688" y="2034016"/>
            <a:ext cx="2078038" cy="566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lnSpc>
                <a:spcPct val="110000"/>
              </a:lnSpc>
              <a:spcBef>
                <a:spcPct val="20000"/>
              </a:spcBef>
            </a:pPr>
            <a:r>
              <a:rPr lang="sr-Latn-RS" sz="1400" b="1" dirty="0" smtClean="0">
                <a:solidFill>
                  <a:schemeClr val="tx1">
                    <a:lumMod val="95000"/>
                  </a:schemeClr>
                </a:solidFill>
                <a:cs typeface="Arial" charset="0"/>
              </a:rPr>
              <a:t>Šema Jednostavnijeg  plaćanja</a:t>
            </a:r>
            <a:endParaRPr lang="en-GB" sz="1400" b="1" dirty="0">
              <a:solidFill>
                <a:schemeClr val="tx1">
                  <a:lumMod val="95000"/>
                </a:schemeClr>
              </a:solidFill>
              <a:cs typeface="Arial" charset="0"/>
            </a:endParaRPr>
          </a:p>
        </p:txBody>
      </p:sp>
      <p:sp>
        <p:nvSpPr>
          <p:cNvPr id="706588" name="Rectangle 28"/>
          <p:cNvSpPr>
            <a:spLocks noChangeArrowheads="1"/>
          </p:cNvSpPr>
          <p:nvPr/>
        </p:nvSpPr>
        <p:spPr bwMode="auto">
          <a:xfrm>
            <a:off x="6516688" y="2636838"/>
            <a:ext cx="208756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80975" indent="-180975">
              <a:buFontTx/>
              <a:buChar char="•"/>
            </a:pPr>
            <a:r>
              <a:rPr lang="sr-Latn-RS" sz="1200" b="1" dirty="0" smtClean="0">
                <a:solidFill>
                  <a:schemeClr val="bg2">
                    <a:lumMod val="20000"/>
                    <a:lumOff val="80000"/>
                  </a:schemeClr>
                </a:solidFill>
              </a:rPr>
              <a:t>Jednostavnije isplate i potvrde</a:t>
            </a:r>
            <a:endParaRPr lang="en-GB" sz="1200" b="1" dirty="0">
              <a:solidFill>
                <a:schemeClr val="bg2">
                  <a:lumMod val="20000"/>
                  <a:lumOff val="80000"/>
                </a:schemeClr>
              </a:solidFill>
            </a:endParaRPr>
          </a:p>
          <a:p>
            <a:pPr marL="180975" indent="-180975">
              <a:buFontTx/>
              <a:buChar char="•"/>
            </a:pPr>
            <a:endParaRPr lang="en-GB" sz="800" b="1" dirty="0">
              <a:solidFill>
                <a:schemeClr val="bg2">
                  <a:lumMod val="20000"/>
                  <a:lumOff val="80000"/>
                </a:schemeClr>
              </a:solidFill>
            </a:endParaRPr>
          </a:p>
          <a:p>
            <a:pPr marL="180975" indent="-180975">
              <a:buFontTx/>
              <a:buChar char="•"/>
            </a:pPr>
            <a:r>
              <a:rPr lang="sr-Latn-RS" sz="1200" b="1" dirty="0" smtClean="0">
                <a:solidFill>
                  <a:schemeClr val="bg2">
                    <a:lumMod val="20000"/>
                    <a:lumOff val="80000"/>
                  </a:schemeClr>
                </a:solidFill>
              </a:rPr>
              <a:t>Ukupna sumu se određuje država članica</a:t>
            </a:r>
            <a:endParaRPr lang="en-GB" sz="1200" b="1" dirty="0">
              <a:solidFill>
                <a:schemeClr val="bg2">
                  <a:lumMod val="20000"/>
                  <a:lumOff val="80000"/>
                </a:schemeClr>
              </a:solidFill>
            </a:endParaRPr>
          </a:p>
          <a:p>
            <a:pPr marL="180975" indent="-180975">
              <a:buFontTx/>
              <a:buChar char="•"/>
            </a:pPr>
            <a:endParaRPr lang="en-GB" sz="800" b="1" dirty="0">
              <a:solidFill>
                <a:schemeClr val="bg2">
                  <a:lumMod val="20000"/>
                  <a:lumOff val="80000"/>
                </a:schemeClr>
              </a:solidFill>
            </a:endParaRPr>
          </a:p>
          <a:p>
            <a:pPr marL="180975" indent="-180975">
              <a:buFontTx/>
              <a:buChar char="•"/>
            </a:pPr>
            <a:r>
              <a:rPr lang="sr-Latn-RS" sz="1200" b="1" dirty="0" smtClean="0">
                <a:solidFill>
                  <a:schemeClr val="bg2">
                    <a:lumMod val="20000"/>
                    <a:lumOff val="80000"/>
                  </a:schemeClr>
                </a:solidFill>
              </a:rPr>
              <a:t>Početak</a:t>
            </a:r>
            <a:r>
              <a:rPr lang="en-GB" sz="1200" b="1" dirty="0" smtClean="0">
                <a:solidFill>
                  <a:schemeClr val="bg2">
                    <a:lumMod val="20000"/>
                    <a:lumOff val="80000"/>
                  </a:schemeClr>
                </a:solidFill>
              </a:rPr>
              <a:t> </a:t>
            </a:r>
            <a:r>
              <a:rPr lang="en-GB" sz="1200" b="1" dirty="0">
                <a:solidFill>
                  <a:schemeClr val="bg2">
                    <a:lumMod val="20000"/>
                    <a:lumOff val="80000"/>
                  </a:schemeClr>
                </a:solidFill>
              </a:rPr>
              <a:t>2014 </a:t>
            </a:r>
          </a:p>
          <a:p>
            <a:pPr marL="180975" indent="-180975">
              <a:buFontTx/>
              <a:buChar char="•"/>
            </a:pPr>
            <a:endParaRPr lang="en-GB" sz="800" b="1" dirty="0">
              <a:solidFill>
                <a:schemeClr val="bg2">
                  <a:lumMod val="20000"/>
                  <a:lumOff val="80000"/>
                </a:schemeClr>
              </a:solidFill>
            </a:endParaRPr>
          </a:p>
          <a:p>
            <a:pPr marL="180975" indent="-180975">
              <a:buFontTx/>
              <a:buChar char="•"/>
            </a:pPr>
            <a:r>
              <a:rPr lang="sr-Latn-RS" sz="1200" b="1" dirty="0" smtClean="0">
                <a:solidFill>
                  <a:schemeClr val="bg2">
                    <a:lumMod val="20000"/>
                    <a:lumOff val="80000"/>
                  </a:schemeClr>
                </a:solidFill>
              </a:rPr>
              <a:t>Do </a:t>
            </a:r>
            <a:r>
              <a:rPr lang="en-GB" sz="1200" b="1" dirty="0" smtClean="0">
                <a:solidFill>
                  <a:schemeClr val="bg2">
                    <a:lumMod val="20000"/>
                    <a:lumOff val="80000"/>
                  </a:schemeClr>
                </a:solidFill>
              </a:rPr>
              <a:t>10</a:t>
            </a:r>
            <a:r>
              <a:rPr lang="en-GB" sz="1200" b="1" dirty="0">
                <a:solidFill>
                  <a:schemeClr val="bg2">
                    <a:lumMod val="20000"/>
                    <a:lumOff val="80000"/>
                  </a:schemeClr>
                </a:solidFill>
              </a:rPr>
              <a:t>% </a:t>
            </a:r>
            <a:r>
              <a:rPr lang="en-GB" sz="1200" b="1" dirty="0" smtClean="0">
                <a:solidFill>
                  <a:schemeClr val="bg2">
                    <a:lumMod val="20000"/>
                    <a:lumOff val="80000"/>
                  </a:schemeClr>
                </a:solidFill>
              </a:rPr>
              <a:t>DP </a:t>
            </a:r>
            <a:endParaRPr lang="en-GB" sz="1200" b="1" dirty="0">
              <a:solidFill>
                <a:schemeClr val="bg2">
                  <a:lumMod val="20000"/>
                  <a:lumOff val="80000"/>
                </a:schemeClr>
              </a:solidFill>
            </a:endParaRPr>
          </a:p>
        </p:txBody>
      </p:sp>
      <p:sp>
        <p:nvSpPr>
          <p:cNvPr id="706589" name="Rectangle 29"/>
          <p:cNvSpPr>
            <a:spLocks noChangeArrowheads="1"/>
          </p:cNvSpPr>
          <p:nvPr/>
        </p:nvSpPr>
        <p:spPr bwMode="auto">
          <a:xfrm>
            <a:off x="1071563" y="1516063"/>
            <a:ext cx="2305050" cy="1192212"/>
          </a:xfrm>
          <a:prstGeom prst="rect">
            <a:avLst/>
          </a:prstGeom>
          <a:noFill/>
          <a:ln w="9525">
            <a:solidFill>
              <a:srgbClr val="92D050"/>
            </a:solidFill>
            <a:prstDash val="dash"/>
            <a:miter lim="800000"/>
            <a:headEnd/>
            <a:tailEnd/>
          </a:ln>
          <a:effectLst/>
          <a:extLst>
            <a:ext uri="{909E8E84-426E-40DD-AFC4-6F175D3DCCD1}">
              <a14:hiddenFill xmlns:a14="http://schemas.microsoft.com/office/drawing/2010/main">
                <a:solidFill>
                  <a:srgbClr val="009999"/>
                </a:solidFill>
              </a14:hiddenFill>
            </a:ext>
            <a:ext uri="{AF507438-7753-43E0-B8FC-AC1667EBCBE1}">
              <a14:hiddenEffects xmlns:a14="http://schemas.microsoft.com/office/drawing/2010/main">
                <a:effectLst>
                  <a:outerShdw dist="17961" dir="2700000" algn="ctr" rotWithShape="0">
                    <a:srgbClr val="587D30"/>
                  </a:outerShdw>
                </a:effectLst>
              </a14:hiddenEffects>
            </a:ext>
          </a:extLst>
        </p:spPr>
        <p:txBody>
          <a:bodyPr wrap="none" anchor="ctr"/>
          <a:lstStyle/>
          <a:p>
            <a:endParaRPr lang="en-US"/>
          </a:p>
        </p:txBody>
      </p:sp>
      <p:sp>
        <p:nvSpPr>
          <p:cNvPr id="706590" name="Rectangle 30"/>
          <p:cNvSpPr>
            <a:spLocks noChangeArrowheads="1"/>
          </p:cNvSpPr>
          <p:nvPr/>
        </p:nvSpPr>
        <p:spPr bwMode="auto">
          <a:xfrm>
            <a:off x="1071563" y="1484313"/>
            <a:ext cx="2305050" cy="252412"/>
          </a:xfrm>
          <a:prstGeom prst="rect">
            <a:avLst/>
          </a:prstGeom>
          <a:solidFill>
            <a:srgbClr val="92D050"/>
          </a:solidFill>
          <a:ln w="9525">
            <a:solidFill>
              <a:srgbClr val="92D050"/>
            </a:solidFill>
            <a:miter lim="800000"/>
            <a:headEnd/>
            <a:tailEnd/>
          </a:ln>
          <a:effectLst/>
          <a:extLst>
            <a:ext uri="{AF507438-7753-43E0-B8FC-AC1667EBCBE1}">
              <a14:hiddenEffects xmlns:a14="http://schemas.microsoft.com/office/drawing/2010/main">
                <a:effectLst>
                  <a:outerShdw dist="17961" dir="2700000" algn="ctr" rotWithShape="0">
                    <a:srgbClr val="587D30"/>
                  </a:outerShdw>
                </a:effectLst>
              </a14:hiddenEffects>
            </a:ext>
          </a:extLst>
        </p:spPr>
        <p:txBody>
          <a:bodyPr wrap="none" anchor="ctr"/>
          <a:lstStyle/>
          <a:p>
            <a:endParaRPr lang="en-US"/>
          </a:p>
        </p:txBody>
      </p:sp>
      <p:sp>
        <p:nvSpPr>
          <p:cNvPr id="706591" name="Text Box 4"/>
          <p:cNvSpPr txBox="1">
            <a:spLocks noChangeArrowheads="1"/>
          </p:cNvSpPr>
          <p:nvPr/>
        </p:nvSpPr>
        <p:spPr bwMode="auto">
          <a:xfrm>
            <a:off x="1154113" y="1447800"/>
            <a:ext cx="2139950" cy="566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lnSpc>
                <a:spcPct val="110000"/>
              </a:lnSpc>
              <a:spcBef>
                <a:spcPct val="20000"/>
              </a:spcBef>
            </a:pPr>
            <a:r>
              <a:rPr lang="sr-Latn-RS" sz="1400" b="1" dirty="0" smtClean="0">
                <a:solidFill>
                  <a:schemeClr val="bg1"/>
                </a:solidFill>
                <a:cs typeface="Arial" charset="0"/>
              </a:rPr>
              <a:t>Direktna vezana podrška</a:t>
            </a:r>
            <a:endParaRPr lang="en-GB" sz="1400" b="1" dirty="0">
              <a:solidFill>
                <a:schemeClr val="bg1"/>
              </a:solidFill>
              <a:cs typeface="Arial" charset="0"/>
            </a:endParaRPr>
          </a:p>
        </p:txBody>
      </p:sp>
      <p:sp>
        <p:nvSpPr>
          <p:cNvPr id="706592" name="Rectangle 32"/>
          <p:cNvSpPr>
            <a:spLocks noChangeArrowheads="1"/>
          </p:cNvSpPr>
          <p:nvPr/>
        </p:nvSpPr>
        <p:spPr bwMode="auto">
          <a:xfrm>
            <a:off x="1071563" y="1771650"/>
            <a:ext cx="227647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80975" indent="-180975">
              <a:buFontTx/>
              <a:buChar char="•"/>
            </a:pPr>
            <a:r>
              <a:rPr lang="sr-Latn-RS" sz="1200" b="1" dirty="0" smtClean="0">
                <a:solidFill>
                  <a:schemeClr val="bg2">
                    <a:lumMod val="20000"/>
                    <a:lumOff val="80000"/>
                  </a:schemeClr>
                </a:solidFill>
              </a:rPr>
              <a:t>Veliki broj sektora</a:t>
            </a:r>
            <a:endParaRPr lang="en-GB" sz="1200" b="1" dirty="0">
              <a:solidFill>
                <a:schemeClr val="bg2">
                  <a:lumMod val="20000"/>
                  <a:lumOff val="80000"/>
                </a:schemeClr>
              </a:solidFill>
            </a:endParaRPr>
          </a:p>
          <a:p>
            <a:pPr marL="180975" indent="-180975">
              <a:buFontTx/>
              <a:buChar char="•"/>
            </a:pPr>
            <a:r>
              <a:rPr lang="sr-Latn-RS" sz="1200" b="1" dirty="0" smtClean="0">
                <a:solidFill>
                  <a:schemeClr val="bg2">
                    <a:lumMod val="20000"/>
                    <a:lumOff val="80000"/>
                  </a:schemeClr>
                </a:solidFill>
              </a:rPr>
              <a:t>Do</a:t>
            </a:r>
            <a:r>
              <a:rPr lang="en-GB" sz="1200" b="1" dirty="0" smtClean="0">
                <a:solidFill>
                  <a:schemeClr val="bg2">
                    <a:lumMod val="20000"/>
                    <a:lumOff val="80000"/>
                  </a:schemeClr>
                </a:solidFill>
              </a:rPr>
              <a:t> </a:t>
            </a:r>
            <a:r>
              <a:rPr lang="en-GB" sz="1200" b="1" dirty="0">
                <a:solidFill>
                  <a:schemeClr val="bg2">
                    <a:lumMod val="20000"/>
                    <a:lumOff val="80000"/>
                  </a:schemeClr>
                </a:solidFill>
              </a:rPr>
              <a:t>5% </a:t>
            </a:r>
            <a:r>
              <a:rPr lang="sr-Latn-RS" sz="1200" b="1" dirty="0">
                <a:solidFill>
                  <a:schemeClr val="bg2">
                    <a:lumMod val="20000"/>
                    <a:lumOff val="80000"/>
                  </a:schemeClr>
                </a:solidFill>
              </a:rPr>
              <a:t> </a:t>
            </a:r>
            <a:r>
              <a:rPr lang="sr-Latn-RS" sz="1200" b="1" dirty="0" smtClean="0">
                <a:solidFill>
                  <a:schemeClr val="bg2">
                    <a:lumMod val="20000"/>
                    <a:lumOff val="80000"/>
                  </a:schemeClr>
                </a:solidFill>
              </a:rPr>
              <a:t>ili  </a:t>
            </a:r>
            <a:r>
              <a:rPr lang="en-GB" sz="1200" b="1" dirty="0" smtClean="0">
                <a:solidFill>
                  <a:schemeClr val="bg2">
                    <a:lumMod val="20000"/>
                    <a:lumOff val="80000"/>
                  </a:schemeClr>
                </a:solidFill>
              </a:rPr>
              <a:t>10</a:t>
            </a:r>
            <a:r>
              <a:rPr lang="en-GB" sz="1200" b="1" dirty="0">
                <a:solidFill>
                  <a:schemeClr val="bg2">
                    <a:lumMod val="20000"/>
                    <a:lumOff val="80000"/>
                  </a:schemeClr>
                </a:solidFill>
              </a:rPr>
              <a:t>% </a:t>
            </a:r>
            <a:r>
              <a:rPr lang="sr-Latn-RS" sz="1200" b="1" dirty="0">
                <a:solidFill>
                  <a:schemeClr val="bg2">
                    <a:lumMod val="20000"/>
                    <a:lumOff val="80000"/>
                  </a:schemeClr>
                </a:solidFill>
              </a:rPr>
              <a:t> </a:t>
            </a:r>
            <a:r>
              <a:rPr lang="sr-Latn-RS" sz="1200" b="1" dirty="0" smtClean="0">
                <a:solidFill>
                  <a:schemeClr val="bg2">
                    <a:lumMod val="20000"/>
                    <a:lumOff val="80000"/>
                  </a:schemeClr>
                </a:solidFill>
              </a:rPr>
              <a:t>ukupne pomoći</a:t>
            </a:r>
            <a:endParaRPr lang="en-GB" sz="1200" b="1" dirty="0">
              <a:solidFill>
                <a:schemeClr val="bg2">
                  <a:lumMod val="20000"/>
                  <a:lumOff val="80000"/>
                </a:schemeClr>
              </a:solidFill>
            </a:endParaRPr>
          </a:p>
        </p:txBody>
      </p:sp>
      <p:sp>
        <p:nvSpPr>
          <p:cNvPr id="706593" name="Rectangle 33"/>
          <p:cNvSpPr>
            <a:spLocks noChangeArrowheads="1"/>
          </p:cNvSpPr>
          <p:nvPr/>
        </p:nvSpPr>
        <p:spPr bwMode="auto">
          <a:xfrm>
            <a:off x="3579813" y="1516063"/>
            <a:ext cx="2524125" cy="1192212"/>
          </a:xfrm>
          <a:prstGeom prst="rect">
            <a:avLst/>
          </a:prstGeom>
          <a:noFill/>
          <a:ln w="9525">
            <a:solidFill>
              <a:srgbClr val="92D050"/>
            </a:solidFill>
            <a:prstDash val="dash"/>
            <a:miter lim="800000"/>
            <a:headEnd/>
            <a:tailEnd/>
          </a:ln>
          <a:effectLst/>
          <a:extLst>
            <a:ext uri="{909E8E84-426E-40DD-AFC4-6F175D3DCCD1}">
              <a14:hiddenFill xmlns:a14="http://schemas.microsoft.com/office/drawing/2010/main">
                <a:solidFill>
                  <a:srgbClr val="009999"/>
                </a:solidFill>
              </a14:hiddenFill>
            </a:ext>
            <a:ext uri="{AF507438-7753-43E0-B8FC-AC1667EBCBE1}">
              <a14:hiddenEffects xmlns:a14="http://schemas.microsoft.com/office/drawing/2010/main">
                <a:effectLst>
                  <a:outerShdw dist="17961" dir="2700000" algn="ctr" rotWithShape="0">
                    <a:srgbClr val="587D30"/>
                  </a:outerShdw>
                </a:effectLst>
              </a14:hiddenEffects>
            </a:ext>
          </a:extLst>
        </p:spPr>
        <p:txBody>
          <a:bodyPr wrap="none" anchor="ctr"/>
          <a:lstStyle/>
          <a:p>
            <a:endParaRPr lang="en-US"/>
          </a:p>
        </p:txBody>
      </p:sp>
      <p:sp>
        <p:nvSpPr>
          <p:cNvPr id="706594" name="Rectangle 34"/>
          <p:cNvSpPr>
            <a:spLocks noChangeArrowheads="1"/>
          </p:cNvSpPr>
          <p:nvPr/>
        </p:nvSpPr>
        <p:spPr bwMode="auto">
          <a:xfrm>
            <a:off x="3584575" y="1484313"/>
            <a:ext cx="2514600" cy="252412"/>
          </a:xfrm>
          <a:prstGeom prst="rect">
            <a:avLst/>
          </a:prstGeom>
          <a:solidFill>
            <a:srgbClr val="92D050"/>
          </a:solidFill>
          <a:ln w="9525">
            <a:solidFill>
              <a:srgbClr val="92D050"/>
            </a:solidFill>
            <a:miter lim="800000"/>
            <a:headEnd/>
            <a:tailEnd/>
          </a:ln>
          <a:effectLst/>
          <a:extLst>
            <a:ext uri="{AF507438-7753-43E0-B8FC-AC1667EBCBE1}">
              <a14:hiddenEffects xmlns:a14="http://schemas.microsoft.com/office/drawing/2010/main">
                <a:effectLst>
                  <a:outerShdw dist="17961" dir="2700000" algn="ctr" rotWithShape="0">
                    <a:srgbClr val="587D30"/>
                  </a:outerShdw>
                </a:effectLst>
              </a14:hiddenEffects>
            </a:ext>
          </a:extLst>
        </p:spPr>
        <p:txBody>
          <a:bodyPr wrap="none" anchor="ctr"/>
          <a:lstStyle/>
          <a:p>
            <a:endParaRPr lang="en-US"/>
          </a:p>
        </p:txBody>
      </p:sp>
      <p:sp>
        <p:nvSpPr>
          <p:cNvPr id="706595" name="Text Box 4"/>
          <p:cNvSpPr txBox="1">
            <a:spLocks noChangeArrowheads="1"/>
          </p:cNvSpPr>
          <p:nvPr/>
        </p:nvSpPr>
        <p:spPr bwMode="auto">
          <a:xfrm>
            <a:off x="3582988" y="1447800"/>
            <a:ext cx="2517775"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lnSpc>
                <a:spcPct val="110000"/>
              </a:lnSpc>
              <a:spcBef>
                <a:spcPct val="20000"/>
              </a:spcBef>
            </a:pPr>
            <a:r>
              <a:rPr lang="sr-Latn-RS" sz="1000" b="1" dirty="0">
                <a:solidFill>
                  <a:schemeClr val="bg1"/>
                </a:solidFill>
                <a:cs typeface="Arial" charset="0"/>
              </a:rPr>
              <a:t>o</a:t>
            </a:r>
            <a:r>
              <a:rPr lang="sr-Latn-RS" sz="1000" b="1" dirty="0" smtClean="0">
                <a:solidFill>
                  <a:schemeClr val="bg1"/>
                </a:solidFill>
                <a:cs typeface="Arial" charset="0"/>
              </a:rPr>
              <a:t>blasti sa prirodnim ograničenjima</a:t>
            </a:r>
            <a:endParaRPr lang="en-GB" sz="1000" b="1" dirty="0">
              <a:solidFill>
                <a:schemeClr val="bg1"/>
              </a:solidFill>
              <a:cs typeface="Arial" charset="0"/>
            </a:endParaRPr>
          </a:p>
        </p:txBody>
      </p:sp>
      <p:sp>
        <p:nvSpPr>
          <p:cNvPr id="706596" name="Rectangle 36"/>
          <p:cNvSpPr>
            <a:spLocks noChangeArrowheads="1"/>
          </p:cNvSpPr>
          <p:nvPr/>
        </p:nvSpPr>
        <p:spPr bwMode="auto">
          <a:xfrm>
            <a:off x="3492500" y="1771650"/>
            <a:ext cx="251936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80975" indent="-180975">
              <a:buFontTx/>
              <a:buChar char="•"/>
            </a:pPr>
            <a:r>
              <a:rPr lang="sr-Latn-RS" sz="1200" b="1" dirty="0" smtClean="0">
                <a:solidFill>
                  <a:schemeClr val="bg2">
                    <a:lumMod val="20000"/>
                    <a:lumOff val="80000"/>
                  </a:schemeClr>
                </a:solidFill>
              </a:rPr>
              <a:t>Za oblasti sa prirodnim ograničenjima</a:t>
            </a:r>
            <a:endParaRPr lang="en-GB" sz="1200" b="1" dirty="0">
              <a:solidFill>
                <a:schemeClr val="bg2">
                  <a:lumMod val="20000"/>
                  <a:lumOff val="80000"/>
                </a:schemeClr>
              </a:solidFill>
            </a:endParaRPr>
          </a:p>
          <a:p>
            <a:pPr marL="180975" indent="-180975">
              <a:buFontTx/>
              <a:buChar char="•"/>
            </a:pPr>
            <a:r>
              <a:rPr lang="sr-Latn-RS" sz="1200" b="1" dirty="0" smtClean="0">
                <a:solidFill>
                  <a:schemeClr val="bg2">
                    <a:lumMod val="20000"/>
                    <a:lumOff val="80000"/>
                  </a:schemeClr>
                </a:solidFill>
              </a:rPr>
              <a:t>Do</a:t>
            </a:r>
            <a:r>
              <a:rPr lang="en-GB" sz="1200" b="1" dirty="0" smtClean="0">
                <a:solidFill>
                  <a:schemeClr val="bg2">
                    <a:lumMod val="20000"/>
                    <a:lumOff val="80000"/>
                  </a:schemeClr>
                </a:solidFill>
              </a:rPr>
              <a:t>5</a:t>
            </a:r>
            <a:r>
              <a:rPr lang="en-GB" sz="1200" b="1" dirty="0">
                <a:solidFill>
                  <a:schemeClr val="bg2">
                    <a:lumMod val="20000"/>
                    <a:lumOff val="80000"/>
                  </a:schemeClr>
                </a:solidFill>
              </a:rPr>
              <a:t>% </a:t>
            </a:r>
            <a:r>
              <a:rPr lang="sr-Latn-RS" sz="1200" b="1" dirty="0">
                <a:solidFill>
                  <a:schemeClr val="bg2">
                    <a:lumMod val="20000"/>
                    <a:lumOff val="80000"/>
                  </a:schemeClr>
                </a:solidFill>
              </a:rPr>
              <a:t> </a:t>
            </a:r>
            <a:r>
              <a:rPr lang="sr-Latn-RS" sz="1200" b="1" dirty="0" smtClean="0">
                <a:solidFill>
                  <a:schemeClr val="bg2">
                    <a:lumMod val="20000"/>
                    <a:lumOff val="80000"/>
                  </a:schemeClr>
                </a:solidFill>
              </a:rPr>
              <a:t>ukupne pomoći</a:t>
            </a:r>
            <a:endParaRPr lang="en-GB" sz="1200" b="1" dirty="0">
              <a:solidFill>
                <a:schemeClr val="bg2">
                  <a:lumMod val="20000"/>
                  <a:lumOff val="80000"/>
                </a:schemeClr>
              </a:solidFill>
            </a:endParaRPr>
          </a:p>
        </p:txBody>
      </p:sp>
      <p:sp>
        <p:nvSpPr>
          <p:cNvPr id="706598" name="Oval 38"/>
          <p:cNvSpPr>
            <a:spLocks noChangeArrowheads="1"/>
          </p:cNvSpPr>
          <p:nvPr/>
        </p:nvSpPr>
        <p:spPr bwMode="auto">
          <a:xfrm>
            <a:off x="1878013" y="765175"/>
            <a:ext cx="3695700" cy="503238"/>
          </a:xfrm>
          <a:prstGeom prst="ellipse">
            <a:avLst/>
          </a:prstGeom>
          <a:noFill/>
          <a:ln w="952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9" name="Picture 12"/>
          <p:cNvPicPr>
            <a:picLocks noChangeAspect="1" noChangeArrowheads="1"/>
          </p:cNvPicPr>
          <p:nvPr/>
        </p:nvPicPr>
        <p:blipFill>
          <a:blip r:embed="rId3" cstate="print">
            <a:clrChange>
              <a:clrFrom>
                <a:srgbClr val="B3CCE6"/>
              </a:clrFrom>
              <a:clrTo>
                <a:srgbClr val="B3CCE6">
                  <a:alpha val="0"/>
                </a:srgbClr>
              </a:clrTo>
            </a:clrChange>
            <a:extLst>
              <a:ext uri="{28A0092B-C50C-407E-A947-70E740481C1C}">
                <a14:useLocalDpi xmlns:a14="http://schemas.microsoft.com/office/drawing/2010/main" val="0"/>
              </a:ext>
            </a:extLst>
          </a:blip>
          <a:srcRect/>
          <a:stretch>
            <a:fillRect/>
          </a:stretch>
        </p:blipFill>
        <p:spPr bwMode="auto">
          <a:xfrm>
            <a:off x="0" y="0"/>
            <a:ext cx="45085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73520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4294967295"/>
          </p:nvPr>
        </p:nvSpPr>
        <p:spPr>
          <a:xfrm>
            <a:off x="6553200" y="6453188"/>
            <a:ext cx="2133600" cy="179387"/>
          </a:xfrm>
          <a:prstGeom prst="rect">
            <a:avLst/>
          </a:prstGeom>
          <a:noFill/>
        </p:spPr>
        <p:txBody>
          <a:bodyPr>
            <a:normAutofit fontScale="70000" lnSpcReduction="20000"/>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9D83CF6-70FF-485A-B2F2-3127F18B2A7B}" type="slidenum">
              <a:rPr lang="en-GB">
                <a:solidFill>
                  <a:srgbClr val="333333"/>
                </a:solidFill>
              </a:rPr>
              <a:pPr eaLnBrk="1" hangingPunct="1"/>
              <a:t>12</a:t>
            </a:fld>
            <a:endParaRPr lang="en-GB">
              <a:solidFill>
                <a:srgbClr val="333333"/>
              </a:solidFill>
            </a:endParaRPr>
          </a:p>
        </p:txBody>
      </p:sp>
      <p:sp>
        <p:nvSpPr>
          <p:cNvPr id="25603" name="Text Box 2"/>
          <p:cNvSpPr txBox="1">
            <a:spLocks noChangeArrowheads="1"/>
          </p:cNvSpPr>
          <p:nvPr/>
        </p:nvSpPr>
        <p:spPr bwMode="auto">
          <a:xfrm>
            <a:off x="468313" y="692150"/>
            <a:ext cx="7920037" cy="52322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99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sr-Latn-RS" sz="1400" b="1" dirty="0" smtClean="0"/>
              <a:t>Prioritet</a:t>
            </a:r>
            <a:r>
              <a:rPr lang="en-GB" sz="1400" b="1" dirty="0" smtClean="0"/>
              <a:t> </a:t>
            </a:r>
            <a:r>
              <a:rPr lang="en-GB" sz="1400" b="1" dirty="0"/>
              <a:t>5: </a:t>
            </a:r>
            <a:r>
              <a:rPr lang="sr-Latn-RS" sz="1400" b="1" dirty="0" smtClean="0"/>
              <a:t>Promocija efikasnog koriscenja resursa i podrška proizvodnjama koje smanjuju emisiju ugljenika i klimatske promeneu poljoprivredi ,proizvodnji hrane i šumarstvu</a:t>
            </a:r>
            <a:endParaRPr lang="en-GB" sz="1400" dirty="0"/>
          </a:p>
        </p:txBody>
      </p:sp>
      <p:sp>
        <p:nvSpPr>
          <p:cNvPr id="25604" name="Rectangle 3"/>
          <p:cNvSpPr>
            <a:spLocks noGrp="1" noChangeArrowheads="1"/>
          </p:cNvSpPr>
          <p:nvPr>
            <p:ph type="title"/>
          </p:nvPr>
        </p:nvSpPr>
        <p:spPr>
          <a:xfrm>
            <a:off x="430212" y="158235"/>
            <a:ext cx="8713788" cy="431800"/>
          </a:xfrm>
        </p:spPr>
        <p:txBody>
          <a:bodyPr>
            <a:normAutofit fontScale="90000"/>
          </a:bodyPr>
          <a:lstStyle/>
          <a:p>
            <a:pPr eaLnBrk="1" hangingPunct="1"/>
            <a:r>
              <a:rPr lang="sr-Latn-RS" sz="2400" dirty="0" smtClean="0"/>
              <a:t>Primer sprovođenja određenog prioriteta</a:t>
            </a:r>
            <a:endParaRPr lang="en-GB" sz="2400" dirty="0" smtClean="0"/>
          </a:p>
        </p:txBody>
      </p:sp>
      <p:sp>
        <p:nvSpPr>
          <p:cNvPr id="25605" name="Text Box 4"/>
          <p:cNvSpPr txBox="1">
            <a:spLocks noChangeArrowheads="1"/>
          </p:cNvSpPr>
          <p:nvPr/>
        </p:nvSpPr>
        <p:spPr bwMode="auto">
          <a:xfrm>
            <a:off x="323850" y="5229225"/>
            <a:ext cx="2590800" cy="1169551"/>
          </a:xfrm>
          <a:prstGeom prst="rect">
            <a:avLst/>
          </a:prstGeom>
          <a:noFill/>
          <a:ln>
            <a:noFill/>
          </a:ln>
          <a:effectLst/>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b="1" dirty="0">
                <a:solidFill>
                  <a:srgbClr val="FF33CC"/>
                </a:solidFill>
              </a:rPr>
              <a:t>(</a:t>
            </a:r>
            <a:r>
              <a:rPr lang="en-US" sz="1400" b="1" dirty="0" smtClean="0">
                <a:solidFill>
                  <a:srgbClr val="FF33CC"/>
                </a:solidFill>
              </a:rPr>
              <a:t>e)</a:t>
            </a:r>
            <a:r>
              <a:rPr lang="sr-Latn-RS" sz="1400" b="1" dirty="0" smtClean="0">
                <a:solidFill>
                  <a:srgbClr val="FF33CC"/>
                </a:solidFill>
              </a:rPr>
              <a:t>Pospešivanje razdvajanja karbonskih jedinjenja u cilju smanjenja emisije</a:t>
            </a:r>
            <a:r>
              <a:rPr lang="en-US" sz="1400" b="1" dirty="0" smtClean="0">
                <a:solidFill>
                  <a:srgbClr val="FF33CC"/>
                </a:solidFill>
              </a:rPr>
              <a:t> fostering carbon sequestration in agriculture and forestry</a:t>
            </a:r>
            <a:endParaRPr lang="en-GB" sz="1400" dirty="0"/>
          </a:p>
        </p:txBody>
      </p:sp>
      <p:sp>
        <p:nvSpPr>
          <p:cNvPr id="25606" name="Text Box 5"/>
          <p:cNvSpPr txBox="1">
            <a:spLocks noChangeArrowheads="1"/>
          </p:cNvSpPr>
          <p:nvPr/>
        </p:nvSpPr>
        <p:spPr bwMode="auto">
          <a:xfrm>
            <a:off x="395288" y="1484313"/>
            <a:ext cx="2447925" cy="314325"/>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rgbClr val="FF99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sr-Latn-RS" sz="1400" b="1" dirty="0" smtClean="0"/>
              <a:t>Ključne aktivnosti</a:t>
            </a:r>
            <a:r>
              <a:rPr lang="fr-BE" sz="1400" b="1" dirty="0" smtClean="0"/>
              <a:t>:</a:t>
            </a:r>
            <a:endParaRPr lang="en-GB" sz="1400" b="1" dirty="0"/>
          </a:p>
        </p:txBody>
      </p:sp>
      <p:sp>
        <p:nvSpPr>
          <p:cNvPr id="25607" name="AutoShape 6"/>
          <p:cNvSpPr>
            <a:spLocks noChangeArrowheads="1"/>
          </p:cNvSpPr>
          <p:nvPr/>
        </p:nvSpPr>
        <p:spPr bwMode="auto">
          <a:xfrm>
            <a:off x="2916238" y="1773238"/>
            <a:ext cx="2016125" cy="503237"/>
          </a:xfrm>
          <a:prstGeom prst="rightArrow">
            <a:avLst>
              <a:gd name="adj1" fmla="val 50000"/>
              <a:gd name="adj2" fmla="val 100158"/>
            </a:avLst>
          </a:prstGeom>
          <a:noFill/>
          <a:ln>
            <a:noFill/>
          </a:ln>
          <a:effectLst/>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5608" name="AutoShape 7"/>
          <p:cNvSpPr>
            <a:spLocks noChangeArrowheads="1"/>
          </p:cNvSpPr>
          <p:nvPr/>
        </p:nvSpPr>
        <p:spPr bwMode="auto">
          <a:xfrm>
            <a:off x="2987675" y="1484313"/>
            <a:ext cx="2232025" cy="576262"/>
          </a:xfrm>
          <a:prstGeom prst="rightArrow">
            <a:avLst>
              <a:gd name="adj1" fmla="val 50000"/>
              <a:gd name="adj2" fmla="val 96832"/>
            </a:avLst>
          </a:prstGeom>
          <a:noFill/>
          <a:ln>
            <a:noFill/>
          </a:ln>
          <a:effectLst/>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5609" name="Text Box 8"/>
          <p:cNvSpPr txBox="1">
            <a:spLocks noChangeArrowheads="1"/>
          </p:cNvSpPr>
          <p:nvPr/>
        </p:nvSpPr>
        <p:spPr bwMode="auto">
          <a:xfrm>
            <a:off x="3708400" y="1484313"/>
            <a:ext cx="2089150" cy="314325"/>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rgbClr val="FF99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sr-Latn-RS" sz="1400" b="1" dirty="0" smtClean="0"/>
              <a:t>Tematski ciljevi</a:t>
            </a:r>
            <a:endParaRPr lang="en-GB" sz="1400" b="1" dirty="0"/>
          </a:p>
        </p:txBody>
      </p:sp>
      <p:sp>
        <p:nvSpPr>
          <p:cNvPr id="25610" name="Text Box 9"/>
          <p:cNvSpPr txBox="1">
            <a:spLocks noChangeArrowheads="1"/>
          </p:cNvSpPr>
          <p:nvPr/>
        </p:nvSpPr>
        <p:spPr bwMode="auto">
          <a:xfrm>
            <a:off x="323850" y="1844675"/>
            <a:ext cx="2447925" cy="492443"/>
          </a:xfrm>
          <a:prstGeom prst="rect">
            <a:avLst/>
          </a:prstGeom>
          <a:noFill/>
          <a:ln>
            <a:noFill/>
          </a:ln>
          <a:effectLst/>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400" b="1" dirty="0">
                <a:solidFill>
                  <a:srgbClr val="FF0000"/>
                </a:solidFill>
              </a:rPr>
              <a:t>a) </a:t>
            </a:r>
            <a:r>
              <a:rPr lang="sr-Latn-RS" sz="1200" b="1" dirty="0" smtClean="0">
                <a:solidFill>
                  <a:srgbClr val="FF0000"/>
                </a:solidFill>
              </a:rPr>
              <a:t>Povećanje efikasnosti upotrebe vode u poljoprivredi</a:t>
            </a:r>
            <a:endParaRPr lang="en-GB" sz="1200" b="1" dirty="0">
              <a:solidFill>
                <a:srgbClr val="FF0000"/>
              </a:solidFill>
            </a:endParaRPr>
          </a:p>
        </p:txBody>
      </p:sp>
      <p:sp>
        <p:nvSpPr>
          <p:cNvPr id="25611" name="Text Box 10"/>
          <p:cNvSpPr txBox="1">
            <a:spLocks noChangeArrowheads="1"/>
          </p:cNvSpPr>
          <p:nvPr/>
        </p:nvSpPr>
        <p:spPr bwMode="auto">
          <a:xfrm>
            <a:off x="3492500" y="1916113"/>
            <a:ext cx="2376488" cy="523220"/>
          </a:xfrm>
          <a:prstGeom prst="rect">
            <a:avLst/>
          </a:prstGeom>
          <a:noFill/>
          <a:ln>
            <a:noFill/>
          </a:ln>
          <a:effectLst/>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sr-Latn-RS" sz="1400" b="1" dirty="0" smtClean="0"/>
              <a:t>6.Životna </a:t>
            </a:r>
            <a:r>
              <a:rPr lang="sr-Latn-RS" sz="1400" b="1" dirty="0"/>
              <a:t>sredina i prirodni resursi</a:t>
            </a:r>
            <a:endParaRPr lang="en-GB" sz="1400" b="1" dirty="0">
              <a:solidFill>
                <a:srgbClr val="FF0000"/>
              </a:solidFill>
            </a:endParaRPr>
          </a:p>
        </p:txBody>
      </p:sp>
      <p:sp>
        <p:nvSpPr>
          <p:cNvPr id="25612" name="Text Box 11"/>
          <p:cNvSpPr txBox="1">
            <a:spLocks noChangeArrowheads="1"/>
          </p:cNvSpPr>
          <p:nvPr/>
        </p:nvSpPr>
        <p:spPr bwMode="auto">
          <a:xfrm>
            <a:off x="6588125" y="1484313"/>
            <a:ext cx="2159000" cy="314325"/>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rgbClr val="FF99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GB" sz="1400" b="1" dirty="0" smtClean="0"/>
              <a:t>P</a:t>
            </a:r>
            <a:r>
              <a:rPr lang="sr-Latn-RS" sz="1400" b="1" dirty="0" smtClean="0"/>
              <a:t>otencijalne mere</a:t>
            </a:r>
            <a:endParaRPr lang="en-GB" sz="1400" b="1" dirty="0"/>
          </a:p>
        </p:txBody>
      </p:sp>
      <p:sp>
        <p:nvSpPr>
          <p:cNvPr id="25613" name="Text Box 12"/>
          <p:cNvSpPr txBox="1">
            <a:spLocks noChangeArrowheads="1"/>
          </p:cNvSpPr>
          <p:nvPr/>
        </p:nvSpPr>
        <p:spPr bwMode="auto">
          <a:xfrm>
            <a:off x="250825" y="2349500"/>
            <a:ext cx="2592388" cy="738664"/>
          </a:xfrm>
          <a:prstGeom prst="rect">
            <a:avLst/>
          </a:prstGeom>
          <a:noFill/>
          <a:ln>
            <a:noFill/>
          </a:ln>
          <a:effectLst/>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400" b="1" dirty="0">
                <a:solidFill>
                  <a:srgbClr val="009900"/>
                </a:solidFill>
              </a:rPr>
              <a:t>(b) </a:t>
            </a:r>
            <a:r>
              <a:rPr lang="sr-Latn-RS" sz="1400" b="1" dirty="0" smtClean="0">
                <a:solidFill>
                  <a:srgbClr val="009900"/>
                </a:solidFill>
              </a:rPr>
              <a:t>Povećanje efikasnosti upotrebe energije u poljoprivredi</a:t>
            </a:r>
            <a:endParaRPr lang="en-GB" sz="1400" b="1" dirty="0">
              <a:solidFill>
                <a:srgbClr val="009900"/>
              </a:solidFill>
            </a:endParaRPr>
          </a:p>
        </p:txBody>
      </p:sp>
      <p:sp>
        <p:nvSpPr>
          <p:cNvPr id="25614" name="Text Box 13"/>
          <p:cNvSpPr txBox="1">
            <a:spLocks noChangeArrowheads="1"/>
          </p:cNvSpPr>
          <p:nvPr/>
        </p:nvSpPr>
        <p:spPr bwMode="auto">
          <a:xfrm>
            <a:off x="323850" y="3068638"/>
            <a:ext cx="2881313" cy="1384995"/>
          </a:xfrm>
          <a:prstGeom prst="rect">
            <a:avLst/>
          </a:prstGeom>
          <a:noFill/>
          <a:ln>
            <a:noFill/>
          </a:ln>
          <a:effectLst/>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b="1" dirty="0">
                <a:solidFill>
                  <a:srgbClr val="FF9966"/>
                </a:solidFill>
              </a:rPr>
              <a:t>(c) </a:t>
            </a:r>
            <a:r>
              <a:rPr lang="sr-Latn-RS" sz="1400" b="1" dirty="0" smtClean="0">
                <a:solidFill>
                  <a:srgbClr val="FF9966"/>
                </a:solidFill>
              </a:rPr>
              <a:t>Podrška u snabdevanju i upotrebi obnovljivih izvora energije, otpada, rezidua organskog i neorganskog porekla</a:t>
            </a:r>
            <a:r>
              <a:rPr lang="sr-Latn-RS" sz="1400" b="1" dirty="0">
                <a:solidFill>
                  <a:srgbClr val="FF9966"/>
                </a:solidFill>
              </a:rPr>
              <a:t> </a:t>
            </a:r>
            <a:r>
              <a:rPr lang="sr-Latn-RS" sz="1400" b="1" dirty="0" smtClean="0">
                <a:solidFill>
                  <a:srgbClr val="FF9966"/>
                </a:solidFill>
              </a:rPr>
              <a:t>u cilju unapređenja bio ekonomije</a:t>
            </a:r>
            <a:endParaRPr lang="en-GB" sz="1400" dirty="0"/>
          </a:p>
        </p:txBody>
      </p:sp>
      <p:sp>
        <p:nvSpPr>
          <p:cNvPr id="25615" name="Text Box 14"/>
          <p:cNvSpPr txBox="1">
            <a:spLocks noChangeArrowheads="1"/>
          </p:cNvSpPr>
          <p:nvPr/>
        </p:nvSpPr>
        <p:spPr bwMode="auto">
          <a:xfrm>
            <a:off x="323850" y="4437063"/>
            <a:ext cx="2519363" cy="738664"/>
          </a:xfrm>
          <a:prstGeom prst="rect">
            <a:avLst/>
          </a:prstGeom>
          <a:noFill/>
          <a:ln>
            <a:noFill/>
          </a:ln>
          <a:effectLst/>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b="1" dirty="0">
                <a:solidFill>
                  <a:schemeClr val="accent2"/>
                </a:solidFill>
              </a:rPr>
              <a:t>(</a:t>
            </a:r>
            <a:r>
              <a:rPr lang="en-US" sz="1400" b="1" dirty="0" smtClean="0">
                <a:solidFill>
                  <a:schemeClr val="accent2"/>
                </a:solidFill>
              </a:rPr>
              <a:t>d)</a:t>
            </a:r>
            <a:r>
              <a:rPr lang="sr-Latn-RS" sz="1400" b="1" dirty="0" smtClean="0">
                <a:solidFill>
                  <a:schemeClr val="accent2"/>
                </a:solidFill>
              </a:rPr>
              <a:t>Smanjenje emisije amonijuma i metana u poljoprivredi</a:t>
            </a:r>
            <a:r>
              <a:rPr lang="en-US" sz="1400" b="1" dirty="0" smtClean="0">
                <a:solidFill>
                  <a:schemeClr val="accent2"/>
                </a:solidFill>
              </a:rPr>
              <a:t> </a:t>
            </a:r>
            <a:endParaRPr lang="en-GB" sz="1400" dirty="0"/>
          </a:p>
        </p:txBody>
      </p:sp>
      <p:sp>
        <p:nvSpPr>
          <p:cNvPr id="25616" name="Text Box 15"/>
          <p:cNvSpPr txBox="1">
            <a:spLocks noChangeArrowheads="1"/>
          </p:cNvSpPr>
          <p:nvPr/>
        </p:nvSpPr>
        <p:spPr bwMode="auto">
          <a:xfrm>
            <a:off x="6516688" y="1844675"/>
            <a:ext cx="1944687" cy="523220"/>
          </a:xfrm>
          <a:prstGeom prst="rect">
            <a:avLst/>
          </a:prstGeom>
          <a:noFill/>
          <a:ln>
            <a:noFill/>
          </a:ln>
          <a:effectLst/>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sr-Latn-RS" sz="1400" b="1" dirty="0" smtClean="0">
                <a:solidFill>
                  <a:srgbClr val="FF0000"/>
                </a:solidFill>
              </a:rPr>
              <a:t>Ušteda vode u polj. proizvodnji</a:t>
            </a:r>
            <a:endParaRPr lang="en-GB" sz="1400" b="1" dirty="0">
              <a:solidFill>
                <a:srgbClr val="FF0000"/>
              </a:solidFill>
            </a:endParaRPr>
          </a:p>
        </p:txBody>
      </p:sp>
      <p:sp>
        <p:nvSpPr>
          <p:cNvPr id="25617" name="Line 16"/>
          <p:cNvSpPr>
            <a:spLocks noChangeShapeType="1"/>
          </p:cNvSpPr>
          <p:nvPr/>
        </p:nvSpPr>
        <p:spPr bwMode="auto">
          <a:xfrm>
            <a:off x="2987675" y="2133600"/>
            <a:ext cx="649288"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5618" name="Line 17"/>
          <p:cNvSpPr>
            <a:spLocks noChangeShapeType="1"/>
          </p:cNvSpPr>
          <p:nvPr/>
        </p:nvSpPr>
        <p:spPr bwMode="auto">
          <a:xfrm>
            <a:off x="5867400" y="2133600"/>
            <a:ext cx="720725"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5619" name="Text Box 18"/>
          <p:cNvSpPr txBox="1">
            <a:spLocks noChangeArrowheads="1"/>
          </p:cNvSpPr>
          <p:nvPr/>
        </p:nvSpPr>
        <p:spPr bwMode="auto">
          <a:xfrm>
            <a:off x="3492500" y="2565400"/>
            <a:ext cx="2376488" cy="523220"/>
          </a:xfrm>
          <a:prstGeom prst="rect">
            <a:avLst/>
          </a:prstGeom>
          <a:noFill/>
          <a:ln>
            <a:noFill/>
          </a:ln>
          <a:effectLst/>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1400" b="1" dirty="0" smtClean="0"/>
              <a:t>6</a:t>
            </a:r>
            <a:r>
              <a:rPr lang="sr-Latn-RS" sz="1400" b="1" dirty="0"/>
              <a:t> Životna sredina i prirodni resursi</a:t>
            </a:r>
            <a:r>
              <a:rPr lang="en-US" sz="1400" b="1" dirty="0" smtClean="0"/>
              <a:t>. </a:t>
            </a:r>
            <a:endParaRPr lang="en-GB" sz="1400" b="1" dirty="0">
              <a:solidFill>
                <a:srgbClr val="FF0000"/>
              </a:solidFill>
            </a:endParaRPr>
          </a:p>
        </p:txBody>
      </p:sp>
      <p:sp>
        <p:nvSpPr>
          <p:cNvPr id="25620" name="Line 19"/>
          <p:cNvSpPr>
            <a:spLocks noChangeShapeType="1"/>
          </p:cNvSpPr>
          <p:nvPr/>
        </p:nvSpPr>
        <p:spPr bwMode="auto">
          <a:xfrm>
            <a:off x="2916238" y="2708275"/>
            <a:ext cx="720725" cy="0"/>
          </a:xfrm>
          <a:prstGeom prst="line">
            <a:avLst/>
          </a:prstGeom>
          <a:noFill/>
          <a:ln w="9525">
            <a:solidFill>
              <a:srgbClr val="3399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5621" name="Line 20"/>
          <p:cNvSpPr>
            <a:spLocks noChangeShapeType="1"/>
          </p:cNvSpPr>
          <p:nvPr/>
        </p:nvSpPr>
        <p:spPr bwMode="auto">
          <a:xfrm>
            <a:off x="5867400" y="2781300"/>
            <a:ext cx="720725" cy="0"/>
          </a:xfrm>
          <a:prstGeom prst="line">
            <a:avLst/>
          </a:prstGeom>
          <a:noFill/>
          <a:ln w="9525">
            <a:solidFill>
              <a:srgbClr val="3399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5622" name="Text Box 21"/>
          <p:cNvSpPr txBox="1">
            <a:spLocks noChangeArrowheads="1"/>
          </p:cNvSpPr>
          <p:nvPr/>
        </p:nvSpPr>
        <p:spPr bwMode="auto">
          <a:xfrm>
            <a:off x="6588125" y="2420938"/>
            <a:ext cx="1871663" cy="954107"/>
          </a:xfrm>
          <a:prstGeom prst="rect">
            <a:avLst/>
          </a:prstGeom>
          <a:noFill/>
          <a:ln>
            <a:noFill/>
          </a:ln>
          <a:effectLst/>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sr-Latn-RS" sz="1400" b="1" dirty="0" smtClean="0">
                <a:solidFill>
                  <a:srgbClr val="008000"/>
                </a:solidFill>
              </a:rPr>
              <a:t>Ušteda energije u primarnoj proizvodnji i prehram. industriji</a:t>
            </a:r>
            <a:endParaRPr lang="en-GB" sz="1400" b="1" dirty="0">
              <a:solidFill>
                <a:srgbClr val="008000"/>
              </a:solidFill>
            </a:endParaRPr>
          </a:p>
        </p:txBody>
      </p:sp>
      <p:sp>
        <p:nvSpPr>
          <p:cNvPr id="25623" name="Text Box 22"/>
          <p:cNvSpPr txBox="1">
            <a:spLocks noChangeArrowheads="1"/>
          </p:cNvSpPr>
          <p:nvPr/>
        </p:nvSpPr>
        <p:spPr bwMode="auto">
          <a:xfrm>
            <a:off x="3779838" y="3357563"/>
            <a:ext cx="2089150" cy="523220"/>
          </a:xfrm>
          <a:prstGeom prst="rect">
            <a:avLst/>
          </a:prstGeom>
          <a:noFill/>
          <a:ln>
            <a:noFill/>
          </a:ln>
          <a:effectLst/>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b="1" dirty="0"/>
              <a:t>4. </a:t>
            </a:r>
            <a:r>
              <a:rPr lang="sr-Latn-RS" sz="1400" b="1" dirty="0" smtClean="0"/>
              <a:t>Nisko ugljenična ekonomija</a:t>
            </a:r>
            <a:endParaRPr lang="en-GB" sz="1400" dirty="0"/>
          </a:p>
        </p:txBody>
      </p:sp>
      <p:sp>
        <p:nvSpPr>
          <p:cNvPr id="25624" name="Line 23"/>
          <p:cNvSpPr>
            <a:spLocks noChangeShapeType="1"/>
          </p:cNvSpPr>
          <p:nvPr/>
        </p:nvSpPr>
        <p:spPr bwMode="auto">
          <a:xfrm>
            <a:off x="3059113" y="3500438"/>
            <a:ext cx="647700" cy="0"/>
          </a:xfrm>
          <a:prstGeom prst="line">
            <a:avLst/>
          </a:prstGeom>
          <a:noFill/>
          <a:ln w="9525">
            <a:solidFill>
              <a:srgbClr val="FF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5625" name="Line 24"/>
          <p:cNvSpPr>
            <a:spLocks noChangeShapeType="1"/>
          </p:cNvSpPr>
          <p:nvPr/>
        </p:nvSpPr>
        <p:spPr bwMode="auto">
          <a:xfrm>
            <a:off x="5867400" y="3573463"/>
            <a:ext cx="720725" cy="0"/>
          </a:xfrm>
          <a:prstGeom prst="line">
            <a:avLst/>
          </a:prstGeom>
          <a:noFill/>
          <a:ln w="9525">
            <a:solidFill>
              <a:srgbClr val="FF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5626" name="Text Box 25"/>
          <p:cNvSpPr txBox="1">
            <a:spLocks noChangeArrowheads="1"/>
          </p:cNvSpPr>
          <p:nvPr/>
        </p:nvSpPr>
        <p:spPr bwMode="auto">
          <a:xfrm>
            <a:off x="6588125" y="3357563"/>
            <a:ext cx="1943100" cy="523220"/>
          </a:xfrm>
          <a:prstGeom prst="rect">
            <a:avLst/>
          </a:prstGeom>
          <a:noFill/>
          <a:ln>
            <a:noFill/>
          </a:ln>
          <a:effectLst/>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sr-Latn-RS" sz="1400" b="1" dirty="0" smtClean="0">
                <a:solidFill>
                  <a:srgbClr val="FF9900"/>
                </a:solidFill>
              </a:rPr>
              <a:t>Obnovljivi  uzvori energije proizvedeni</a:t>
            </a:r>
            <a:endParaRPr lang="en-GB" sz="1400" b="1" dirty="0">
              <a:solidFill>
                <a:srgbClr val="FF9900"/>
              </a:solidFill>
            </a:endParaRPr>
          </a:p>
        </p:txBody>
      </p:sp>
      <p:sp>
        <p:nvSpPr>
          <p:cNvPr id="25627" name="Text Box 26"/>
          <p:cNvSpPr txBox="1">
            <a:spLocks noChangeArrowheads="1"/>
          </p:cNvSpPr>
          <p:nvPr/>
        </p:nvSpPr>
        <p:spPr bwMode="auto">
          <a:xfrm>
            <a:off x="3708400" y="4365625"/>
            <a:ext cx="2520950" cy="738664"/>
          </a:xfrm>
          <a:prstGeom prst="rect">
            <a:avLst/>
          </a:prstGeom>
          <a:noFill/>
          <a:ln>
            <a:noFill/>
          </a:ln>
          <a:effectLst/>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b="1" dirty="0"/>
              <a:t>5. </a:t>
            </a:r>
            <a:r>
              <a:rPr lang="sr-Latn-RS" sz="1400" b="1" dirty="0" smtClean="0"/>
              <a:t>Adaptacija klimatskim promenama, prevencija i upravljanje rizikom</a:t>
            </a:r>
            <a:endParaRPr lang="en-GB" sz="1400" dirty="0"/>
          </a:p>
        </p:txBody>
      </p:sp>
      <p:sp>
        <p:nvSpPr>
          <p:cNvPr id="25628" name="Text Box 27"/>
          <p:cNvSpPr txBox="1">
            <a:spLocks noChangeArrowheads="1"/>
          </p:cNvSpPr>
          <p:nvPr/>
        </p:nvSpPr>
        <p:spPr bwMode="auto">
          <a:xfrm>
            <a:off x="3708400" y="5229225"/>
            <a:ext cx="2592388" cy="954107"/>
          </a:xfrm>
          <a:prstGeom prst="rect">
            <a:avLst/>
          </a:prstGeom>
          <a:noFill/>
          <a:ln>
            <a:noFill/>
          </a:ln>
          <a:effectLst/>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b="1" dirty="0"/>
              <a:t>5</a:t>
            </a:r>
            <a:r>
              <a:rPr lang="en-US" sz="1400" b="1" dirty="0" smtClean="0"/>
              <a:t>.</a:t>
            </a:r>
            <a:r>
              <a:rPr lang="sr-Latn-RS" sz="1400" b="1" dirty="0"/>
              <a:t> Adaptacija klimatskim promenama, prevencija i upravljanje rizikom</a:t>
            </a:r>
            <a:endParaRPr lang="en-GB" sz="1400" dirty="0"/>
          </a:p>
          <a:p>
            <a:pPr eaLnBrk="1" hangingPunct="1"/>
            <a:r>
              <a:rPr lang="en-US" sz="1400" b="1" dirty="0" smtClean="0"/>
              <a:t> </a:t>
            </a:r>
            <a:endParaRPr lang="en-GB" sz="1400" dirty="0"/>
          </a:p>
        </p:txBody>
      </p:sp>
      <p:sp>
        <p:nvSpPr>
          <p:cNvPr id="25629" name="Text Box 28"/>
          <p:cNvSpPr txBox="1">
            <a:spLocks noChangeArrowheads="1"/>
          </p:cNvSpPr>
          <p:nvPr/>
        </p:nvSpPr>
        <p:spPr bwMode="auto">
          <a:xfrm>
            <a:off x="6732588" y="4292600"/>
            <a:ext cx="1873250" cy="738664"/>
          </a:xfrm>
          <a:prstGeom prst="rect">
            <a:avLst/>
          </a:prstGeom>
          <a:noFill/>
          <a:ln>
            <a:noFill/>
          </a:ln>
          <a:effectLst/>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sr-Latn-RS" sz="1400" b="1" dirty="0" smtClean="0">
                <a:solidFill>
                  <a:srgbClr val="0033CC"/>
                </a:solidFill>
              </a:rPr>
              <a:t>Smanjenje emisije CO2</a:t>
            </a:r>
            <a:r>
              <a:rPr lang="sr-Latn-RS" sz="1400" b="1" dirty="0">
                <a:solidFill>
                  <a:srgbClr val="0033CC"/>
                </a:solidFill>
              </a:rPr>
              <a:t> </a:t>
            </a:r>
            <a:r>
              <a:rPr lang="sr-Latn-RS" sz="1400" b="1" dirty="0" smtClean="0">
                <a:solidFill>
                  <a:srgbClr val="0033CC"/>
                </a:solidFill>
              </a:rPr>
              <a:t>iskazivo u mernim jedinicama</a:t>
            </a:r>
            <a:endParaRPr lang="en-GB" sz="1400" dirty="0"/>
          </a:p>
        </p:txBody>
      </p:sp>
      <p:sp>
        <p:nvSpPr>
          <p:cNvPr id="25630" name="Text Box 29"/>
          <p:cNvSpPr txBox="1">
            <a:spLocks noChangeArrowheads="1"/>
          </p:cNvSpPr>
          <p:nvPr/>
        </p:nvSpPr>
        <p:spPr bwMode="auto">
          <a:xfrm>
            <a:off x="6659563" y="5157788"/>
            <a:ext cx="2233612" cy="942975"/>
          </a:xfrm>
          <a:prstGeom prst="rect">
            <a:avLst/>
          </a:prstGeom>
          <a:noFill/>
          <a:ln>
            <a:noFill/>
          </a:ln>
          <a:effectLst/>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400" b="1" dirty="0" err="1">
                <a:solidFill>
                  <a:srgbClr val="FF33CC"/>
                </a:solidFill>
              </a:rPr>
              <a:t>UAA</a:t>
            </a:r>
            <a:r>
              <a:rPr lang="en-GB" sz="1400" b="1" dirty="0">
                <a:solidFill>
                  <a:srgbClr val="FF33CC"/>
                </a:solidFill>
              </a:rPr>
              <a:t> supported by a management contract designed to contribute to carbon sequestration</a:t>
            </a:r>
            <a:endParaRPr lang="en-GB" sz="1400" dirty="0"/>
          </a:p>
        </p:txBody>
      </p:sp>
      <p:sp>
        <p:nvSpPr>
          <p:cNvPr id="25631" name="Line 30"/>
          <p:cNvSpPr>
            <a:spLocks noChangeShapeType="1"/>
          </p:cNvSpPr>
          <p:nvPr/>
        </p:nvSpPr>
        <p:spPr bwMode="auto">
          <a:xfrm>
            <a:off x="2987675" y="4652963"/>
            <a:ext cx="647700" cy="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5632" name="Line 31"/>
          <p:cNvSpPr>
            <a:spLocks noChangeShapeType="1"/>
          </p:cNvSpPr>
          <p:nvPr/>
        </p:nvSpPr>
        <p:spPr bwMode="auto">
          <a:xfrm>
            <a:off x="5940425" y="4581525"/>
            <a:ext cx="647700" cy="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5633" name="Line 32"/>
          <p:cNvSpPr>
            <a:spLocks noChangeShapeType="1"/>
          </p:cNvSpPr>
          <p:nvPr/>
        </p:nvSpPr>
        <p:spPr bwMode="auto">
          <a:xfrm>
            <a:off x="2916238" y="5445125"/>
            <a:ext cx="647700" cy="0"/>
          </a:xfrm>
          <a:prstGeom prst="line">
            <a:avLst/>
          </a:prstGeom>
          <a:noFill/>
          <a:ln w="9525">
            <a:solidFill>
              <a:srgbClr val="FF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5634" name="Line 33"/>
          <p:cNvSpPr>
            <a:spLocks noChangeShapeType="1"/>
          </p:cNvSpPr>
          <p:nvPr/>
        </p:nvSpPr>
        <p:spPr bwMode="auto">
          <a:xfrm>
            <a:off x="5940425" y="5445125"/>
            <a:ext cx="647700" cy="0"/>
          </a:xfrm>
          <a:prstGeom prst="line">
            <a:avLst/>
          </a:prstGeom>
          <a:noFill/>
          <a:ln w="9525">
            <a:solidFill>
              <a:srgbClr val="FF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pic>
        <p:nvPicPr>
          <p:cNvPr id="35" name="Picture 12"/>
          <p:cNvPicPr>
            <a:picLocks noChangeAspect="1" noChangeArrowheads="1"/>
          </p:cNvPicPr>
          <p:nvPr/>
        </p:nvPicPr>
        <p:blipFill>
          <a:blip r:embed="rId2" cstate="print">
            <a:clrChange>
              <a:clrFrom>
                <a:srgbClr val="B3CCE6"/>
              </a:clrFrom>
              <a:clrTo>
                <a:srgbClr val="B3CCE6">
                  <a:alpha val="0"/>
                </a:srgbClr>
              </a:clrTo>
            </a:clrChange>
            <a:extLst>
              <a:ext uri="{28A0092B-C50C-407E-A947-70E740481C1C}">
                <a14:useLocalDpi xmlns:a14="http://schemas.microsoft.com/office/drawing/2010/main" val="0"/>
              </a:ext>
            </a:extLst>
          </a:blip>
          <a:srcRect/>
          <a:stretch>
            <a:fillRect/>
          </a:stretch>
        </p:blipFill>
        <p:spPr bwMode="auto">
          <a:xfrm>
            <a:off x="0" y="0"/>
            <a:ext cx="45085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06354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4294967295"/>
          </p:nvPr>
        </p:nvSpPr>
        <p:spPr>
          <a:xfrm>
            <a:off x="6553200" y="6453188"/>
            <a:ext cx="2133600" cy="179387"/>
          </a:xfrm>
          <a:prstGeom prst="rect">
            <a:avLst/>
          </a:prstGeom>
          <a:noFill/>
        </p:spPr>
        <p:txBody>
          <a:bodyPr>
            <a:normAutofit fontScale="70000" lnSpcReduction="20000"/>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CFCD33C-319A-49F9-8CFA-FFE1606ADFAB}" type="slidenum">
              <a:rPr lang="en-GB">
                <a:solidFill>
                  <a:srgbClr val="333333"/>
                </a:solidFill>
              </a:rPr>
              <a:pPr eaLnBrk="1" hangingPunct="1"/>
              <a:t>13</a:t>
            </a:fld>
            <a:endParaRPr lang="en-GB">
              <a:solidFill>
                <a:srgbClr val="333333"/>
              </a:solidFill>
            </a:endParaRPr>
          </a:p>
        </p:txBody>
      </p:sp>
      <p:sp>
        <p:nvSpPr>
          <p:cNvPr id="29699" name="Rectangle 2"/>
          <p:cNvSpPr>
            <a:spLocks noGrp="1" noChangeArrowheads="1"/>
          </p:cNvSpPr>
          <p:nvPr>
            <p:ph type="title"/>
          </p:nvPr>
        </p:nvSpPr>
        <p:spPr/>
        <p:txBody>
          <a:bodyPr>
            <a:normAutofit/>
          </a:bodyPr>
          <a:lstStyle/>
          <a:p>
            <a:pPr eaLnBrk="1" hangingPunct="1"/>
            <a:r>
              <a:rPr lang="sr-Latn-RS" dirty="0" smtClean="0"/>
              <a:t>Šema sporazuma</a:t>
            </a:r>
            <a:endParaRPr lang="en-GB" dirty="0" smtClean="0"/>
          </a:p>
        </p:txBody>
      </p:sp>
      <p:sp>
        <p:nvSpPr>
          <p:cNvPr id="29700" name="AutoShape 3"/>
          <p:cNvSpPr>
            <a:spLocks noChangeArrowheads="1"/>
          </p:cNvSpPr>
          <p:nvPr/>
        </p:nvSpPr>
        <p:spPr bwMode="auto">
          <a:xfrm>
            <a:off x="900113" y="1268413"/>
            <a:ext cx="7416800" cy="576262"/>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b="1" dirty="0"/>
              <a:t>Common Strategic Framework (CSF)</a:t>
            </a:r>
            <a:r>
              <a:rPr lang="en-GB" dirty="0"/>
              <a:t> – </a:t>
            </a:r>
            <a:r>
              <a:rPr lang="sr-Latn-RS" dirty="0" smtClean="0"/>
              <a:t>održava </a:t>
            </a:r>
            <a:r>
              <a:rPr lang="en-GB" dirty="0" smtClean="0"/>
              <a:t> E</a:t>
            </a:r>
            <a:r>
              <a:rPr lang="sr-Latn-RS" dirty="0" smtClean="0"/>
              <a:t>vropa</a:t>
            </a:r>
            <a:r>
              <a:rPr lang="en-GB" dirty="0" smtClean="0"/>
              <a:t> </a:t>
            </a:r>
            <a:r>
              <a:rPr lang="en-GB" dirty="0"/>
              <a:t>2020</a:t>
            </a:r>
          </a:p>
        </p:txBody>
      </p:sp>
      <p:sp>
        <p:nvSpPr>
          <p:cNvPr id="29701" name="Rectangle 4"/>
          <p:cNvSpPr>
            <a:spLocks noChangeArrowheads="1"/>
          </p:cNvSpPr>
          <p:nvPr/>
        </p:nvSpPr>
        <p:spPr bwMode="auto">
          <a:xfrm>
            <a:off x="900113" y="2205038"/>
            <a:ext cx="7416800" cy="6477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sr-Latn-RS" b="1" dirty="0" smtClean="0"/>
              <a:t>Nacionalni okvirni dokumenti</a:t>
            </a:r>
            <a:r>
              <a:rPr lang="en-GB" dirty="0" smtClean="0"/>
              <a:t> </a:t>
            </a:r>
            <a:r>
              <a:rPr lang="en-GB" dirty="0"/>
              <a:t>– </a:t>
            </a:r>
            <a:r>
              <a:rPr lang="sr-Latn-RS" dirty="0" smtClean="0"/>
              <a:t>odražavaju</a:t>
            </a:r>
            <a:r>
              <a:rPr lang="en-GB" dirty="0" smtClean="0"/>
              <a:t> </a:t>
            </a:r>
            <a:r>
              <a:rPr lang="en-GB" dirty="0"/>
              <a:t>CSF</a:t>
            </a:r>
          </a:p>
        </p:txBody>
      </p:sp>
      <p:sp>
        <p:nvSpPr>
          <p:cNvPr id="29702" name="Rectangle 5"/>
          <p:cNvSpPr>
            <a:spLocks noChangeArrowheads="1"/>
          </p:cNvSpPr>
          <p:nvPr/>
        </p:nvSpPr>
        <p:spPr bwMode="auto">
          <a:xfrm>
            <a:off x="900113" y="3141663"/>
            <a:ext cx="2376487" cy="863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sr-Latn-RS" b="1" dirty="0" smtClean="0"/>
              <a:t>Politika </a:t>
            </a:r>
            <a:r>
              <a:rPr lang="en-GB" b="1" dirty="0" smtClean="0"/>
              <a:t>R</a:t>
            </a:r>
            <a:r>
              <a:rPr lang="sr-Latn-RS" b="1" dirty="0" smtClean="0"/>
              <a:t>R</a:t>
            </a:r>
            <a:r>
              <a:rPr lang="en-GB" b="1" dirty="0" smtClean="0"/>
              <a:t> </a:t>
            </a:r>
            <a:endParaRPr lang="en-GB" b="1" dirty="0"/>
          </a:p>
        </p:txBody>
      </p:sp>
      <p:sp>
        <p:nvSpPr>
          <p:cNvPr id="29703" name="Rectangle 6"/>
          <p:cNvSpPr>
            <a:spLocks noChangeArrowheads="1"/>
          </p:cNvSpPr>
          <p:nvPr/>
        </p:nvSpPr>
        <p:spPr bwMode="auto">
          <a:xfrm>
            <a:off x="3419475" y="3141663"/>
            <a:ext cx="4897438" cy="863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sr-Latn-RS" b="1" dirty="0" smtClean="0"/>
              <a:t>Ostale EU politike</a:t>
            </a:r>
            <a:r>
              <a:rPr lang="en-GB" dirty="0" smtClean="0"/>
              <a:t> (</a:t>
            </a:r>
            <a:r>
              <a:rPr lang="sr-Latn-RS" dirty="0" smtClean="0"/>
              <a:t>koheziona</a:t>
            </a:r>
            <a:r>
              <a:rPr lang="en-GB" dirty="0" smtClean="0"/>
              <a:t>, </a:t>
            </a:r>
            <a:r>
              <a:rPr lang="sr-Latn-RS" dirty="0" smtClean="0"/>
              <a:t>ribarstvo...</a:t>
            </a:r>
            <a:r>
              <a:rPr lang="en-GB" dirty="0" smtClean="0"/>
              <a:t>)</a:t>
            </a:r>
            <a:endParaRPr lang="en-GB" dirty="0"/>
          </a:p>
        </p:txBody>
      </p:sp>
      <p:sp>
        <p:nvSpPr>
          <p:cNvPr id="29704" name="Rectangle 7"/>
          <p:cNvSpPr>
            <a:spLocks noChangeArrowheads="1"/>
          </p:cNvSpPr>
          <p:nvPr/>
        </p:nvSpPr>
        <p:spPr bwMode="auto">
          <a:xfrm>
            <a:off x="900113" y="4221163"/>
            <a:ext cx="2303462" cy="15843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Aft>
                <a:spcPct val="20000"/>
              </a:spcAft>
            </a:pPr>
            <a:r>
              <a:rPr lang="sr-Latn-RS" b="1" dirty="0" smtClean="0"/>
              <a:t>Programi</a:t>
            </a:r>
            <a:r>
              <a:rPr lang="en-GB" b="1" dirty="0" smtClean="0"/>
              <a:t>R</a:t>
            </a:r>
            <a:r>
              <a:rPr lang="sr-Latn-RS" b="1" dirty="0" smtClean="0"/>
              <a:t>R</a:t>
            </a:r>
            <a:r>
              <a:rPr lang="en-GB" b="1" dirty="0" smtClean="0"/>
              <a:t>:</a:t>
            </a:r>
            <a:endParaRPr lang="en-GB" b="1" dirty="0"/>
          </a:p>
          <a:p>
            <a:pPr algn="ctr"/>
            <a:r>
              <a:rPr lang="sr-Latn-RS" sz="1400" b="1" dirty="0" smtClean="0"/>
              <a:t>Prioriteti</a:t>
            </a:r>
            <a:endParaRPr lang="sr-Latn-RS" sz="1400" b="1" dirty="0"/>
          </a:p>
          <a:p>
            <a:pPr algn="ctr"/>
            <a:r>
              <a:rPr lang="sr-Latn-RS" sz="1400" b="1" dirty="0" smtClean="0"/>
              <a:t>ciljevi</a:t>
            </a:r>
            <a:endParaRPr lang="en-GB" sz="1400" b="1" dirty="0"/>
          </a:p>
          <a:p>
            <a:pPr algn="ctr"/>
            <a:r>
              <a:rPr lang="sr-Latn-RS" sz="1400" b="1" dirty="0" smtClean="0"/>
              <a:t>mere</a:t>
            </a:r>
            <a:endParaRPr lang="en-GB" sz="1400" b="1" dirty="0"/>
          </a:p>
        </p:txBody>
      </p:sp>
      <p:sp>
        <p:nvSpPr>
          <p:cNvPr id="29705" name="AutoShape 8"/>
          <p:cNvSpPr>
            <a:spLocks noChangeArrowheads="1"/>
          </p:cNvSpPr>
          <p:nvPr/>
        </p:nvSpPr>
        <p:spPr bwMode="auto">
          <a:xfrm>
            <a:off x="4356100" y="1844675"/>
            <a:ext cx="360363" cy="360363"/>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6" name="AutoShape 9"/>
          <p:cNvSpPr>
            <a:spLocks noChangeArrowheads="1"/>
          </p:cNvSpPr>
          <p:nvPr/>
        </p:nvSpPr>
        <p:spPr bwMode="auto">
          <a:xfrm>
            <a:off x="1979613" y="2852738"/>
            <a:ext cx="360362" cy="288925"/>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7" name="AutoShape 10"/>
          <p:cNvSpPr>
            <a:spLocks noChangeArrowheads="1"/>
          </p:cNvSpPr>
          <p:nvPr/>
        </p:nvSpPr>
        <p:spPr bwMode="auto">
          <a:xfrm>
            <a:off x="5508625" y="2852738"/>
            <a:ext cx="360363" cy="288925"/>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8" name="AutoShape 11"/>
          <p:cNvSpPr>
            <a:spLocks noChangeArrowheads="1"/>
          </p:cNvSpPr>
          <p:nvPr/>
        </p:nvSpPr>
        <p:spPr bwMode="auto">
          <a:xfrm>
            <a:off x="1908175" y="4005263"/>
            <a:ext cx="360363" cy="215900"/>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13" name="Picture 12"/>
          <p:cNvPicPr>
            <a:picLocks noChangeAspect="1" noChangeArrowheads="1"/>
          </p:cNvPicPr>
          <p:nvPr/>
        </p:nvPicPr>
        <p:blipFill>
          <a:blip r:embed="rId2" cstate="print">
            <a:clrChange>
              <a:clrFrom>
                <a:srgbClr val="B3CCE6"/>
              </a:clrFrom>
              <a:clrTo>
                <a:srgbClr val="B3CCE6">
                  <a:alpha val="0"/>
                </a:srgbClr>
              </a:clrTo>
            </a:clrChange>
            <a:extLst>
              <a:ext uri="{28A0092B-C50C-407E-A947-70E740481C1C}">
                <a14:useLocalDpi xmlns:a14="http://schemas.microsoft.com/office/drawing/2010/main" val="0"/>
              </a:ext>
            </a:extLst>
          </a:blip>
          <a:srcRect/>
          <a:stretch>
            <a:fillRect/>
          </a:stretch>
        </p:blipFill>
        <p:spPr bwMode="auto">
          <a:xfrm>
            <a:off x="0" y="0"/>
            <a:ext cx="45085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17997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3F5B0A5-0BD3-4EBE-901F-E9467F08EA2C}" type="slidenum">
              <a:rPr lang="en-GB">
                <a:solidFill>
                  <a:srgbClr val="333333"/>
                </a:solidFill>
              </a:rPr>
              <a:pPr eaLnBrk="1" hangingPunct="1"/>
              <a:t>14</a:t>
            </a:fld>
            <a:endParaRPr lang="en-GB">
              <a:solidFill>
                <a:srgbClr val="333333"/>
              </a:solidFill>
            </a:endParaRPr>
          </a:p>
        </p:txBody>
      </p:sp>
      <p:sp>
        <p:nvSpPr>
          <p:cNvPr id="32771" name="Segnaposto numero diapositiva 5"/>
          <p:cNvSpPr txBox="1">
            <a:spLocks noGrp="1"/>
          </p:cNvSpPr>
          <p:nvPr/>
        </p:nvSpPr>
        <p:spPr bwMode="auto">
          <a:xfrm>
            <a:off x="6553200" y="6453188"/>
            <a:ext cx="2133600" cy="17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9F76B0AA-DC7D-4613-ABB6-38166E484944}" type="slidenum">
              <a:rPr lang="en-GB" sz="1000" b="1">
                <a:solidFill>
                  <a:srgbClr val="333333"/>
                </a:solidFill>
              </a:rPr>
              <a:pPr algn="r" eaLnBrk="1" hangingPunct="1"/>
              <a:t>14</a:t>
            </a:fld>
            <a:endParaRPr lang="en-GB" sz="1000" b="1">
              <a:solidFill>
                <a:srgbClr val="333333"/>
              </a:solidFill>
            </a:endParaRPr>
          </a:p>
        </p:txBody>
      </p:sp>
      <p:sp>
        <p:nvSpPr>
          <p:cNvPr id="32772" name="Rectangle 3"/>
          <p:cNvSpPr>
            <a:spLocks noGrp="1" noChangeArrowheads="1"/>
          </p:cNvSpPr>
          <p:nvPr>
            <p:ph type="body" idx="4294967295"/>
          </p:nvPr>
        </p:nvSpPr>
        <p:spPr>
          <a:xfrm>
            <a:off x="395288" y="692150"/>
            <a:ext cx="8302625" cy="5400675"/>
          </a:xfrm>
        </p:spPr>
        <p:txBody>
          <a:bodyPr>
            <a:normAutofit fontScale="92500" lnSpcReduction="20000"/>
          </a:bodyPr>
          <a:lstStyle/>
          <a:p>
            <a:pPr eaLnBrk="1" hangingPunct="1">
              <a:spcBef>
                <a:spcPct val="50000"/>
              </a:spcBef>
            </a:pPr>
            <a:r>
              <a:rPr lang="sr-Latn-RS" sz="1800" b="1" dirty="0" smtClean="0">
                <a:solidFill>
                  <a:srgbClr val="FF0000"/>
                </a:solidFill>
              </a:rPr>
              <a:t>Prenos znanja i informacija</a:t>
            </a:r>
            <a:endParaRPr lang="en-US" sz="1800" b="1" dirty="0" smtClean="0">
              <a:solidFill>
                <a:srgbClr val="FF0000"/>
              </a:solidFill>
            </a:endParaRPr>
          </a:p>
          <a:p>
            <a:pPr lvl="1" eaLnBrk="1" hangingPunct="1"/>
            <a:r>
              <a:rPr lang="sr-Latn-RS" dirty="0" smtClean="0">
                <a:solidFill>
                  <a:schemeClr val="tx1"/>
                </a:solidFill>
              </a:rPr>
              <a:t>Tradicionalni treninzi i kursevi, bolje adaptirani ka potrebama ruralnog stanovništva</a:t>
            </a:r>
            <a:r>
              <a:rPr lang="en-US" dirty="0" smtClean="0">
                <a:solidFill>
                  <a:schemeClr val="tx1"/>
                </a:solidFill>
              </a:rPr>
              <a:t> </a:t>
            </a:r>
          </a:p>
          <a:p>
            <a:pPr lvl="1" eaLnBrk="1" hangingPunct="1"/>
            <a:r>
              <a:rPr lang="sr-Latn-RS" dirty="0" smtClean="0">
                <a:solidFill>
                  <a:schemeClr val="tx1"/>
                </a:solidFill>
              </a:rPr>
              <a:t>Radionice, demonstracije, simulacije, informisanje</a:t>
            </a:r>
            <a:endParaRPr lang="en-US" dirty="0" smtClean="0">
              <a:solidFill>
                <a:schemeClr val="tx1"/>
              </a:solidFill>
            </a:endParaRPr>
          </a:p>
          <a:p>
            <a:pPr lvl="1" eaLnBrk="1" hangingPunct="1"/>
            <a:r>
              <a:rPr lang="sr-Latn-RS" dirty="0" smtClean="0">
                <a:solidFill>
                  <a:schemeClr val="tx1"/>
                </a:solidFill>
              </a:rPr>
              <a:t>Kratkotrajne  razmene ili studijske posete</a:t>
            </a:r>
            <a:endParaRPr lang="en-US" dirty="0" smtClean="0">
              <a:solidFill>
                <a:schemeClr val="tx1"/>
              </a:solidFill>
            </a:endParaRPr>
          </a:p>
          <a:p>
            <a:pPr lvl="1" algn="r" eaLnBrk="1" hangingPunct="1">
              <a:buFontTx/>
              <a:buNone/>
            </a:pPr>
            <a:r>
              <a:rPr lang="sr-Latn-RS" b="1" i="1" u="sng" dirty="0" smtClean="0">
                <a:solidFill>
                  <a:schemeClr val="accent2"/>
                </a:solidFill>
              </a:rPr>
              <a:t>Šta je novo</a:t>
            </a:r>
            <a:r>
              <a:rPr lang="en-US" b="1" i="1" u="sng" dirty="0" smtClean="0">
                <a:solidFill>
                  <a:schemeClr val="accent2"/>
                </a:solidFill>
              </a:rPr>
              <a:t>?</a:t>
            </a:r>
          </a:p>
          <a:p>
            <a:pPr algn="r" eaLnBrk="1" hangingPunct="1"/>
            <a:r>
              <a:rPr lang="sr-Latn-RS" sz="1800" dirty="0" smtClean="0">
                <a:solidFill>
                  <a:schemeClr val="accent2"/>
                </a:solidFill>
              </a:rPr>
              <a:t>Uniformisane, transparentnije mere , bolje definisane, sa širim spektrom aktivnosti </a:t>
            </a:r>
            <a:endParaRPr lang="en-GB" sz="1800" dirty="0" smtClean="0">
              <a:solidFill>
                <a:schemeClr val="accent2"/>
              </a:solidFill>
            </a:endParaRPr>
          </a:p>
          <a:p>
            <a:pPr eaLnBrk="1" hangingPunct="1">
              <a:spcBef>
                <a:spcPct val="50000"/>
              </a:spcBef>
            </a:pPr>
            <a:r>
              <a:rPr lang="sr-Latn-RS" sz="1800" b="1" dirty="0" smtClean="0">
                <a:solidFill>
                  <a:srgbClr val="FF0000"/>
                </a:solidFill>
              </a:rPr>
              <a:t>Savetodavne službe, farm menadžment</a:t>
            </a:r>
            <a:endParaRPr lang="en-US" sz="1800" dirty="0" smtClean="0">
              <a:solidFill>
                <a:srgbClr val="FF0000"/>
              </a:solidFill>
            </a:endParaRPr>
          </a:p>
          <a:p>
            <a:pPr lvl="1" eaLnBrk="1" hangingPunct="1"/>
            <a:r>
              <a:rPr lang="sr-Latn-RS" dirty="0" smtClean="0"/>
              <a:t>Savetodavne usluge u odnosu na </a:t>
            </a:r>
            <a:r>
              <a:rPr lang="en-GB" dirty="0" smtClean="0"/>
              <a:t> cross-compliance,</a:t>
            </a:r>
            <a:r>
              <a:rPr lang="sr-Latn-RS" dirty="0" smtClean="0"/>
              <a:t>zelene mere i ostale poljoprivredne , akološke i ekonomske teme</a:t>
            </a:r>
            <a:r>
              <a:rPr lang="en-GB" dirty="0" smtClean="0"/>
              <a:t> </a:t>
            </a:r>
            <a:endParaRPr lang="en-US" dirty="0" smtClean="0">
              <a:solidFill>
                <a:schemeClr val="tx1"/>
              </a:solidFill>
            </a:endParaRPr>
          </a:p>
          <a:p>
            <a:pPr lvl="1" algn="r" eaLnBrk="1" hangingPunct="1">
              <a:buFontTx/>
              <a:buNone/>
            </a:pPr>
            <a:r>
              <a:rPr lang="sr-Latn-RS" b="1" i="1" u="sng" dirty="0" smtClean="0">
                <a:solidFill>
                  <a:schemeClr val="accent2"/>
                </a:solidFill>
              </a:rPr>
              <a:t>Šta je novo</a:t>
            </a:r>
            <a:r>
              <a:rPr lang="en-US" b="1" i="1" u="sng" dirty="0" smtClean="0">
                <a:solidFill>
                  <a:schemeClr val="accent2"/>
                </a:solidFill>
              </a:rPr>
              <a:t>?</a:t>
            </a:r>
          </a:p>
          <a:p>
            <a:pPr algn="r" eaLnBrk="1" hangingPunct="1"/>
            <a:r>
              <a:rPr lang="sr-Latn-RS" sz="1800" dirty="0" smtClean="0">
                <a:solidFill>
                  <a:schemeClr val="accent2"/>
                </a:solidFill>
              </a:rPr>
              <a:t>Bez limita u učestalosti koriscenja</a:t>
            </a:r>
            <a:endParaRPr lang="en-US" sz="1800" dirty="0" smtClean="0">
              <a:solidFill>
                <a:schemeClr val="accent2"/>
              </a:solidFill>
            </a:endParaRPr>
          </a:p>
          <a:p>
            <a:pPr algn="r" eaLnBrk="1" hangingPunct="1"/>
            <a:r>
              <a:rPr lang="sr-Latn-RS" sz="1800" dirty="0" smtClean="0">
                <a:solidFill>
                  <a:schemeClr val="accent2"/>
                </a:solidFill>
              </a:rPr>
              <a:t>Otvorene za nepoljoprivredne MSP</a:t>
            </a:r>
            <a:r>
              <a:rPr lang="en-US" sz="1800" dirty="0" smtClean="0">
                <a:solidFill>
                  <a:schemeClr val="accent2"/>
                </a:solidFill>
              </a:rPr>
              <a:t>O</a:t>
            </a:r>
          </a:p>
          <a:p>
            <a:pPr algn="r" eaLnBrk="1" hangingPunct="1"/>
            <a:r>
              <a:rPr lang="sr-Latn-RS" sz="1800" dirty="0" smtClean="0">
                <a:solidFill>
                  <a:schemeClr val="accent2"/>
                </a:solidFill>
              </a:rPr>
              <a:t>Trening trenera</a:t>
            </a:r>
            <a:endParaRPr lang="en-US" sz="1800" dirty="0" smtClean="0">
              <a:solidFill>
                <a:schemeClr val="accent2"/>
              </a:solidFill>
            </a:endParaRPr>
          </a:p>
          <a:p>
            <a:pPr eaLnBrk="1" hangingPunct="1">
              <a:spcBef>
                <a:spcPct val="50000"/>
              </a:spcBef>
            </a:pPr>
            <a:r>
              <a:rPr lang="sr-Latn-RS" b="1" dirty="0" smtClean="0">
                <a:solidFill>
                  <a:srgbClr val="FF0000"/>
                </a:solidFill>
              </a:rPr>
              <a:t>Podrška postavljanja proizvođačkih grupa </a:t>
            </a:r>
            <a:endParaRPr lang="en-GB" sz="1800" b="1" dirty="0" smtClean="0">
              <a:solidFill>
                <a:srgbClr val="FF0000"/>
              </a:solidFill>
            </a:endParaRPr>
          </a:p>
          <a:p>
            <a:pPr lvl="1" algn="r" eaLnBrk="1" hangingPunct="1">
              <a:buFontTx/>
              <a:buNone/>
            </a:pPr>
            <a:r>
              <a:rPr lang="sr-Latn-RS" b="1" i="1" u="sng" dirty="0" smtClean="0">
                <a:solidFill>
                  <a:schemeClr val="accent2"/>
                </a:solidFill>
              </a:rPr>
              <a:t>Šta je novo</a:t>
            </a:r>
            <a:r>
              <a:rPr lang="en-US" b="1" i="1" u="sng" dirty="0" smtClean="0">
                <a:solidFill>
                  <a:schemeClr val="accent2"/>
                </a:solidFill>
              </a:rPr>
              <a:t>?</a:t>
            </a:r>
          </a:p>
          <a:p>
            <a:pPr algn="r" eaLnBrk="1" hangingPunct="1"/>
            <a:r>
              <a:rPr lang="sr-Latn-RS" dirty="0" smtClean="0">
                <a:solidFill>
                  <a:schemeClr val="accent2"/>
                </a:solidFill>
              </a:rPr>
              <a:t>Prošireno na sve države članice</a:t>
            </a:r>
            <a:endParaRPr lang="en-US" sz="1800" dirty="0" smtClean="0">
              <a:solidFill>
                <a:schemeClr val="accent2"/>
              </a:solidFill>
            </a:endParaRPr>
          </a:p>
          <a:p>
            <a:pPr algn="r" eaLnBrk="1" hangingPunct="1"/>
            <a:r>
              <a:rPr lang="sr-Latn-RS" dirty="0" smtClean="0"/>
              <a:t>Limitirano na grupe koje se izjašnjavaju kao MSP</a:t>
            </a:r>
            <a:r>
              <a:rPr lang="en-GB" sz="1800" dirty="0" smtClean="0"/>
              <a:t> </a:t>
            </a:r>
            <a:endParaRPr lang="en-US" sz="1800" dirty="0" smtClean="0"/>
          </a:p>
        </p:txBody>
      </p:sp>
      <p:sp>
        <p:nvSpPr>
          <p:cNvPr id="32773" name="Rectangle 2"/>
          <p:cNvSpPr>
            <a:spLocks noChangeArrowheads="1"/>
          </p:cNvSpPr>
          <p:nvPr/>
        </p:nvSpPr>
        <p:spPr bwMode="auto">
          <a:xfrm>
            <a:off x="457200" y="188913"/>
            <a:ext cx="82296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sr-Latn-RS" sz="2400" b="1" dirty="0" smtClean="0">
                <a:solidFill>
                  <a:srgbClr val="009999"/>
                </a:solidFill>
              </a:rPr>
              <a:t>Mere ruralnog razvoja</a:t>
            </a:r>
            <a:endParaRPr lang="en-GB" sz="2400" b="1" dirty="0">
              <a:solidFill>
                <a:srgbClr val="009999"/>
              </a:solidFill>
            </a:endParaRPr>
          </a:p>
        </p:txBody>
      </p:sp>
      <p:pic>
        <p:nvPicPr>
          <p:cNvPr id="6" name="Picture 12"/>
          <p:cNvPicPr>
            <a:picLocks noChangeAspect="1" noChangeArrowheads="1"/>
          </p:cNvPicPr>
          <p:nvPr/>
        </p:nvPicPr>
        <p:blipFill>
          <a:blip r:embed="rId3" cstate="print">
            <a:clrChange>
              <a:clrFrom>
                <a:srgbClr val="B3CCE6"/>
              </a:clrFrom>
              <a:clrTo>
                <a:srgbClr val="B3CCE6">
                  <a:alpha val="0"/>
                </a:srgbClr>
              </a:clrTo>
            </a:clrChange>
            <a:extLst>
              <a:ext uri="{28A0092B-C50C-407E-A947-70E740481C1C}">
                <a14:useLocalDpi xmlns:a14="http://schemas.microsoft.com/office/drawing/2010/main" val="0"/>
              </a:ext>
            </a:extLst>
          </a:blip>
          <a:srcRect/>
          <a:stretch>
            <a:fillRect/>
          </a:stretch>
        </p:blipFill>
        <p:spPr bwMode="auto">
          <a:xfrm>
            <a:off x="0" y="0"/>
            <a:ext cx="45085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451869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5B57D22-CA6B-48BD-9E4C-8176D8D4660D}" type="slidenum">
              <a:rPr lang="en-GB">
                <a:solidFill>
                  <a:srgbClr val="333333"/>
                </a:solidFill>
              </a:rPr>
              <a:pPr eaLnBrk="1" hangingPunct="1"/>
              <a:t>15</a:t>
            </a:fld>
            <a:endParaRPr lang="en-GB">
              <a:solidFill>
                <a:srgbClr val="333333"/>
              </a:solidFill>
            </a:endParaRPr>
          </a:p>
        </p:txBody>
      </p:sp>
      <p:sp>
        <p:nvSpPr>
          <p:cNvPr id="33795" name="Segnaposto numero diapositiva 5"/>
          <p:cNvSpPr txBox="1">
            <a:spLocks noGrp="1"/>
          </p:cNvSpPr>
          <p:nvPr/>
        </p:nvSpPr>
        <p:spPr bwMode="auto">
          <a:xfrm>
            <a:off x="6553200" y="6453188"/>
            <a:ext cx="2133600" cy="17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194B1C37-A33A-4424-B186-703C9669346F}" type="slidenum">
              <a:rPr lang="en-GB" sz="1000" b="1">
                <a:solidFill>
                  <a:srgbClr val="333333"/>
                </a:solidFill>
              </a:rPr>
              <a:pPr algn="r" eaLnBrk="1" hangingPunct="1"/>
              <a:t>15</a:t>
            </a:fld>
            <a:endParaRPr lang="en-GB" sz="1000" b="1">
              <a:solidFill>
                <a:srgbClr val="333333"/>
              </a:solidFill>
            </a:endParaRPr>
          </a:p>
        </p:txBody>
      </p:sp>
      <p:sp>
        <p:nvSpPr>
          <p:cNvPr id="33796" name="Rectangle 3"/>
          <p:cNvSpPr>
            <a:spLocks noGrp="1" noChangeArrowheads="1"/>
          </p:cNvSpPr>
          <p:nvPr>
            <p:ph type="body" idx="4294967295"/>
          </p:nvPr>
        </p:nvSpPr>
        <p:spPr>
          <a:xfrm>
            <a:off x="395288" y="692150"/>
            <a:ext cx="8302625" cy="5400675"/>
          </a:xfrm>
        </p:spPr>
        <p:txBody>
          <a:bodyPr>
            <a:normAutofit fontScale="62500" lnSpcReduction="20000"/>
          </a:bodyPr>
          <a:lstStyle/>
          <a:p>
            <a:pPr>
              <a:lnSpc>
                <a:spcPct val="90000"/>
              </a:lnSpc>
              <a:spcBef>
                <a:spcPct val="50000"/>
              </a:spcBef>
            </a:pPr>
            <a:r>
              <a:rPr lang="en-US" sz="2600" b="1" dirty="0" err="1" smtClean="0">
                <a:solidFill>
                  <a:srgbClr val="FF0000"/>
                </a:solidFill>
              </a:rPr>
              <a:t>Ulaganja</a:t>
            </a:r>
            <a:r>
              <a:rPr lang="en-US" sz="2600" b="1" dirty="0" smtClean="0">
                <a:solidFill>
                  <a:srgbClr val="FF0000"/>
                </a:solidFill>
              </a:rPr>
              <a:t> </a:t>
            </a:r>
            <a:r>
              <a:rPr lang="en-US" sz="2600" b="1" dirty="0">
                <a:solidFill>
                  <a:srgbClr val="FF0000"/>
                </a:solidFill>
              </a:rPr>
              <a:t>u </a:t>
            </a:r>
            <a:r>
              <a:rPr lang="en-US" sz="2600" b="1" dirty="0" err="1">
                <a:solidFill>
                  <a:srgbClr val="FF0000"/>
                </a:solidFill>
              </a:rPr>
              <a:t>materijalnu</a:t>
            </a:r>
            <a:r>
              <a:rPr lang="en-US" sz="2600" b="1" dirty="0">
                <a:solidFill>
                  <a:srgbClr val="FF0000"/>
                </a:solidFill>
              </a:rPr>
              <a:t> </a:t>
            </a:r>
            <a:r>
              <a:rPr lang="en-US" sz="2600" b="1" dirty="0" err="1" smtClean="0">
                <a:solidFill>
                  <a:srgbClr val="FF0000"/>
                </a:solidFill>
              </a:rPr>
              <a:t>imovinu</a:t>
            </a:r>
            <a:endParaRPr lang="sr-Latn-RS" sz="2600" b="1" dirty="0" smtClean="0">
              <a:solidFill>
                <a:srgbClr val="FF0000"/>
              </a:solidFill>
            </a:endParaRPr>
          </a:p>
          <a:p>
            <a:pPr>
              <a:lnSpc>
                <a:spcPct val="90000"/>
              </a:lnSpc>
              <a:spcBef>
                <a:spcPct val="50000"/>
              </a:spcBef>
            </a:pPr>
            <a:endParaRPr lang="en-US" sz="2300" b="1" dirty="0" smtClean="0">
              <a:solidFill>
                <a:srgbClr val="FF0000"/>
              </a:solidFill>
            </a:endParaRPr>
          </a:p>
          <a:p>
            <a:pPr lvl="1"/>
            <a:r>
              <a:rPr lang="sr-Latn-RS" sz="2400" dirty="0"/>
              <a:t>Poboljšanje </a:t>
            </a:r>
            <a:r>
              <a:rPr lang="sr-Latn-RS" sz="2400" dirty="0" smtClean="0"/>
              <a:t>ukupnih performanse </a:t>
            </a:r>
            <a:r>
              <a:rPr lang="sr-Latn-RS" sz="2400" dirty="0"/>
              <a:t>farmi (</a:t>
            </a:r>
            <a:r>
              <a:rPr lang="sr-Latn-RS" sz="2400" dirty="0" smtClean="0"/>
              <a:t>ekonomskih,ekoloških, </a:t>
            </a:r>
            <a:r>
              <a:rPr lang="sr-Latn-RS" sz="2400" dirty="0"/>
              <a:t>ostalo)</a:t>
            </a:r>
          </a:p>
          <a:p>
            <a:pPr lvl="1"/>
            <a:r>
              <a:rPr lang="sr-Latn-RS" sz="2400" dirty="0"/>
              <a:t>Obrada, marketing, razvoj poljoprivrednih proizvoda i pamuka </a:t>
            </a:r>
            <a:r>
              <a:rPr lang="sr-Latn-RS" sz="2400" dirty="0" smtClean="0"/>
              <a:t>(proizvod proizvodnje  </a:t>
            </a:r>
            <a:r>
              <a:rPr lang="sr-Latn-RS" sz="2400" dirty="0"/>
              <a:t>može biti </a:t>
            </a:r>
            <a:r>
              <a:rPr lang="sr-Latn-RS" sz="2400" dirty="0" smtClean="0"/>
              <a:t>ne-poljoprivredni  proizvod)</a:t>
            </a:r>
            <a:endParaRPr lang="sr-Latn-RS" sz="2400" dirty="0"/>
          </a:p>
          <a:p>
            <a:pPr lvl="1"/>
            <a:r>
              <a:rPr lang="sr-Latn-RS" sz="2400" dirty="0" smtClean="0"/>
              <a:t>Infrastruktura vezana za  </a:t>
            </a:r>
            <a:r>
              <a:rPr lang="sr-Latn-RS" sz="2400" dirty="0"/>
              <a:t>razvoj poljoprivrede</a:t>
            </a:r>
          </a:p>
          <a:p>
            <a:pPr lvl="1"/>
            <a:r>
              <a:rPr lang="sr-Latn-RS" sz="2400" dirty="0"/>
              <a:t>Čisto poboljšanje </a:t>
            </a:r>
            <a:r>
              <a:rPr lang="sr-Latn-RS" sz="2400" dirty="0" smtClean="0"/>
              <a:t>uticaja </a:t>
            </a:r>
            <a:r>
              <a:rPr lang="sr-Latn-RS" sz="2400" dirty="0"/>
              <a:t>na </a:t>
            </a:r>
            <a:r>
              <a:rPr lang="sr-Latn-RS" sz="2400" dirty="0" smtClean="0"/>
              <a:t>životnu sredinu("neproduktivna" ulaganja)</a:t>
            </a:r>
            <a:endParaRPr lang="sr-Latn-RS" sz="2400" dirty="0"/>
          </a:p>
          <a:p>
            <a:pPr lvl="1" eaLnBrk="1" hangingPunct="1">
              <a:lnSpc>
                <a:spcPct val="100000"/>
              </a:lnSpc>
            </a:pPr>
            <a:endParaRPr lang="sr-Latn-RS" sz="2400" dirty="0" smtClean="0"/>
          </a:p>
          <a:p>
            <a:pPr lvl="1" eaLnBrk="1" hangingPunct="1">
              <a:lnSpc>
                <a:spcPct val="100000"/>
              </a:lnSpc>
            </a:pPr>
            <a:endParaRPr lang="sr-Latn-RS" sz="2400" dirty="0"/>
          </a:p>
          <a:p>
            <a:pPr lvl="1" eaLnBrk="1" hangingPunct="1">
              <a:lnSpc>
                <a:spcPct val="100000"/>
              </a:lnSpc>
            </a:pPr>
            <a:endParaRPr lang="en-GB" sz="1200" dirty="0" smtClean="0"/>
          </a:p>
          <a:p>
            <a:pPr marL="0" lvl="1" indent="0" eaLnBrk="1" hangingPunct="1">
              <a:lnSpc>
                <a:spcPct val="100000"/>
              </a:lnSpc>
              <a:buNone/>
            </a:pPr>
            <a:endParaRPr lang="en-GB" sz="1200" dirty="0" smtClean="0"/>
          </a:p>
          <a:p>
            <a:pPr lvl="1" eaLnBrk="1" hangingPunct="1">
              <a:lnSpc>
                <a:spcPct val="100000"/>
              </a:lnSpc>
            </a:pPr>
            <a:endParaRPr lang="en-GB" sz="1200" dirty="0" smtClean="0"/>
          </a:p>
          <a:p>
            <a:pPr lvl="1" algn="r" eaLnBrk="1" hangingPunct="1">
              <a:lnSpc>
                <a:spcPct val="100000"/>
              </a:lnSpc>
              <a:buFontTx/>
              <a:buNone/>
            </a:pPr>
            <a:r>
              <a:rPr lang="sr-Latn-RS" sz="2000" dirty="0" smtClean="0"/>
              <a:t>Šta je novo</a:t>
            </a:r>
            <a:r>
              <a:rPr lang="en-US" sz="2000" b="1" i="1" u="sng" dirty="0" smtClean="0">
                <a:solidFill>
                  <a:schemeClr val="accent2"/>
                </a:solidFill>
              </a:rPr>
              <a:t>?</a:t>
            </a:r>
          </a:p>
          <a:p>
            <a:pPr algn="r">
              <a:lnSpc>
                <a:spcPct val="90000"/>
              </a:lnSpc>
            </a:pPr>
            <a:r>
              <a:rPr lang="en-US" sz="2200" dirty="0" err="1">
                <a:solidFill>
                  <a:schemeClr val="accent2"/>
                </a:solidFill>
              </a:rPr>
              <a:t>proizvod</a:t>
            </a:r>
            <a:r>
              <a:rPr lang="en-US" sz="2200" dirty="0">
                <a:solidFill>
                  <a:schemeClr val="accent2"/>
                </a:solidFill>
              </a:rPr>
              <a:t> </a:t>
            </a:r>
            <a:r>
              <a:rPr lang="en-US" sz="2200" dirty="0" err="1">
                <a:solidFill>
                  <a:schemeClr val="accent2"/>
                </a:solidFill>
              </a:rPr>
              <a:t>proizvodnje</a:t>
            </a:r>
            <a:r>
              <a:rPr lang="en-US" sz="2200" dirty="0">
                <a:solidFill>
                  <a:schemeClr val="accent2"/>
                </a:solidFill>
              </a:rPr>
              <a:t>  </a:t>
            </a:r>
            <a:r>
              <a:rPr lang="en-US" sz="2200" dirty="0" err="1">
                <a:solidFill>
                  <a:schemeClr val="accent2"/>
                </a:solidFill>
              </a:rPr>
              <a:t>može</a:t>
            </a:r>
            <a:r>
              <a:rPr lang="en-US" sz="2200" dirty="0">
                <a:solidFill>
                  <a:schemeClr val="accent2"/>
                </a:solidFill>
              </a:rPr>
              <a:t> </a:t>
            </a:r>
            <a:r>
              <a:rPr lang="en-US" sz="2200" dirty="0" err="1">
                <a:solidFill>
                  <a:schemeClr val="accent2"/>
                </a:solidFill>
              </a:rPr>
              <a:t>biti</a:t>
            </a:r>
            <a:r>
              <a:rPr lang="en-US" sz="2200" dirty="0">
                <a:solidFill>
                  <a:schemeClr val="accent2"/>
                </a:solidFill>
              </a:rPr>
              <a:t> ne-</a:t>
            </a:r>
            <a:r>
              <a:rPr lang="en-US" sz="2200" dirty="0" err="1">
                <a:solidFill>
                  <a:schemeClr val="accent2"/>
                </a:solidFill>
              </a:rPr>
              <a:t>poljoprivredni</a:t>
            </a:r>
            <a:r>
              <a:rPr lang="en-US" sz="2200" dirty="0">
                <a:solidFill>
                  <a:schemeClr val="accent2"/>
                </a:solidFill>
              </a:rPr>
              <a:t>  </a:t>
            </a:r>
            <a:r>
              <a:rPr lang="en-US" sz="2200" dirty="0" err="1">
                <a:solidFill>
                  <a:schemeClr val="accent2"/>
                </a:solidFill>
              </a:rPr>
              <a:t>proizvod</a:t>
            </a:r>
            <a:r>
              <a:rPr lang="en-US" sz="2200" dirty="0" smtClean="0">
                <a:solidFill>
                  <a:schemeClr val="accent2"/>
                </a:solidFill>
              </a:rPr>
              <a:t>)</a:t>
            </a:r>
          </a:p>
          <a:p>
            <a:pPr algn="r" eaLnBrk="1" hangingPunct="1">
              <a:lnSpc>
                <a:spcPct val="90000"/>
              </a:lnSpc>
            </a:pPr>
            <a:r>
              <a:rPr lang="sr-Latn-RS" sz="2200" dirty="0" smtClean="0">
                <a:solidFill>
                  <a:schemeClr val="accent2"/>
                </a:solidFill>
              </a:rPr>
              <a:t>Veći iznos podrške za</a:t>
            </a:r>
            <a:r>
              <a:rPr lang="en-US" sz="2200" dirty="0" smtClean="0">
                <a:solidFill>
                  <a:schemeClr val="accent2"/>
                </a:solidFill>
              </a:rPr>
              <a:t>: </a:t>
            </a:r>
          </a:p>
          <a:p>
            <a:pPr lvl="1" algn="r" eaLnBrk="1" hangingPunct="1">
              <a:lnSpc>
                <a:spcPct val="100000"/>
              </a:lnSpc>
            </a:pPr>
            <a:r>
              <a:rPr lang="sr-Latn-RS" sz="2200" dirty="0" smtClean="0">
                <a:solidFill>
                  <a:schemeClr val="accent2"/>
                </a:solidFill>
              </a:rPr>
              <a:t>Mlade farmere</a:t>
            </a:r>
            <a:r>
              <a:rPr lang="en-US" sz="2200" dirty="0" smtClean="0">
                <a:solidFill>
                  <a:schemeClr val="accent2"/>
                </a:solidFill>
              </a:rPr>
              <a:t> </a:t>
            </a:r>
          </a:p>
          <a:p>
            <a:pPr lvl="1" algn="r" eaLnBrk="1" hangingPunct="1">
              <a:lnSpc>
                <a:spcPct val="100000"/>
              </a:lnSpc>
            </a:pPr>
            <a:r>
              <a:rPr lang="sr-Latn-RS" sz="2200" dirty="0" smtClean="0">
                <a:solidFill>
                  <a:schemeClr val="accent2"/>
                </a:solidFill>
              </a:rPr>
              <a:t>Zajedničke i integrisane projekte</a:t>
            </a:r>
            <a:r>
              <a:rPr lang="en-US" sz="2200" dirty="0" smtClean="0">
                <a:solidFill>
                  <a:schemeClr val="accent2"/>
                </a:solidFill>
              </a:rPr>
              <a:t> </a:t>
            </a:r>
          </a:p>
          <a:p>
            <a:pPr lvl="1" algn="r" eaLnBrk="1" hangingPunct="1">
              <a:lnSpc>
                <a:spcPct val="100000"/>
              </a:lnSpc>
            </a:pPr>
            <a:r>
              <a:rPr lang="sr-Latn-RS" sz="2200" dirty="0" smtClean="0">
                <a:solidFill>
                  <a:schemeClr val="accent2"/>
                </a:solidFill>
              </a:rPr>
              <a:t>Investicije u oblasti  kojue se graniče sa  prirodnim ograničenjima</a:t>
            </a:r>
            <a:endParaRPr lang="en-US" sz="2200" dirty="0" smtClean="0">
              <a:solidFill>
                <a:schemeClr val="accent2"/>
              </a:solidFill>
            </a:endParaRPr>
          </a:p>
          <a:p>
            <a:pPr lvl="1" algn="r" eaLnBrk="1" hangingPunct="1">
              <a:lnSpc>
                <a:spcPct val="100000"/>
              </a:lnSpc>
            </a:pPr>
            <a:r>
              <a:rPr lang="sr-Latn-RS" sz="2200" dirty="0" smtClean="0">
                <a:solidFill>
                  <a:schemeClr val="accent2"/>
                </a:solidFill>
              </a:rPr>
              <a:t>Investicije  u </a:t>
            </a:r>
            <a:r>
              <a:rPr lang="en-US" sz="2200" dirty="0" smtClean="0">
                <a:solidFill>
                  <a:schemeClr val="accent2"/>
                </a:solidFill>
              </a:rPr>
              <a:t>European Innovation Partnership</a:t>
            </a:r>
          </a:p>
          <a:p>
            <a:pPr eaLnBrk="1" hangingPunct="1">
              <a:lnSpc>
                <a:spcPct val="90000"/>
              </a:lnSpc>
              <a:spcBef>
                <a:spcPct val="50000"/>
              </a:spcBef>
            </a:pPr>
            <a:r>
              <a:rPr lang="sr-Latn-RS" b="1" dirty="0" smtClean="0">
                <a:solidFill>
                  <a:srgbClr val="FF0000"/>
                </a:solidFill>
              </a:rPr>
              <a:t>Sema kvaliteta za agro proizvode i hranu</a:t>
            </a:r>
            <a:endParaRPr lang="en-US" b="1" dirty="0" smtClean="0">
              <a:solidFill>
                <a:srgbClr val="FF0000"/>
              </a:solidFill>
            </a:endParaRPr>
          </a:p>
          <a:p>
            <a:pPr lvl="1" algn="r" eaLnBrk="1" hangingPunct="1">
              <a:lnSpc>
                <a:spcPct val="100000"/>
              </a:lnSpc>
              <a:buFontTx/>
              <a:buNone/>
            </a:pPr>
            <a:r>
              <a:rPr lang="sr-Latn-RS" sz="2000" b="1" i="1" u="sng" dirty="0" smtClean="0">
                <a:solidFill>
                  <a:schemeClr val="accent2"/>
                </a:solidFill>
              </a:rPr>
              <a:t>Šta je novo</a:t>
            </a:r>
            <a:r>
              <a:rPr lang="en-US" sz="2000" b="1" i="1" u="sng" dirty="0" smtClean="0">
                <a:solidFill>
                  <a:schemeClr val="accent2"/>
                </a:solidFill>
              </a:rPr>
              <a:t>?</a:t>
            </a:r>
          </a:p>
          <a:p>
            <a:pPr algn="r" eaLnBrk="1" hangingPunct="1">
              <a:lnSpc>
                <a:spcPct val="90000"/>
              </a:lnSpc>
            </a:pPr>
            <a:r>
              <a:rPr lang="sr-Latn-RS" dirty="0" smtClean="0">
                <a:solidFill>
                  <a:schemeClr val="accent2"/>
                </a:solidFill>
              </a:rPr>
              <a:t>Uključen pamuk</a:t>
            </a:r>
            <a:endParaRPr lang="en-GB" dirty="0" smtClean="0">
              <a:solidFill>
                <a:schemeClr val="accent2"/>
              </a:solidFill>
            </a:endParaRPr>
          </a:p>
        </p:txBody>
      </p:sp>
      <p:sp>
        <p:nvSpPr>
          <p:cNvPr id="33797" name="Rectangle 2"/>
          <p:cNvSpPr>
            <a:spLocks noChangeArrowheads="1"/>
          </p:cNvSpPr>
          <p:nvPr/>
        </p:nvSpPr>
        <p:spPr bwMode="auto">
          <a:xfrm>
            <a:off x="457200" y="188913"/>
            <a:ext cx="82296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sr-Latn-RS" sz="2400" b="1" dirty="0" smtClean="0">
                <a:solidFill>
                  <a:srgbClr val="009999"/>
                </a:solidFill>
              </a:rPr>
              <a:t>Mere ruralnog razvoja</a:t>
            </a:r>
            <a:endParaRPr lang="en-GB" sz="2400" b="1" dirty="0">
              <a:solidFill>
                <a:srgbClr val="009999"/>
              </a:solidFill>
            </a:endParaRPr>
          </a:p>
        </p:txBody>
      </p:sp>
      <p:pic>
        <p:nvPicPr>
          <p:cNvPr id="6" name="Picture 12"/>
          <p:cNvPicPr>
            <a:picLocks noChangeAspect="1" noChangeArrowheads="1"/>
          </p:cNvPicPr>
          <p:nvPr/>
        </p:nvPicPr>
        <p:blipFill>
          <a:blip r:embed="rId3" cstate="print">
            <a:clrChange>
              <a:clrFrom>
                <a:srgbClr val="B3CCE6"/>
              </a:clrFrom>
              <a:clrTo>
                <a:srgbClr val="B3CCE6">
                  <a:alpha val="0"/>
                </a:srgbClr>
              </a:clrTo>
            </a:clrChange>
            <a:extLst>
              <a:ext uri="{28A0092B-C50C-407E-A947-70E740481C1C}">
                <a14:useLocalDpi xmlns:a14="http://schemas.microsoft.com/office/drawing/2010/main" val="0"/>
              </a:ext>
            </a:extLst>
          </a:blip>
          <a:srcRect/>
          <a:stretch>
            <a:fillRect/>
          </a:stretch>
        </p:blipFill>
        <p:spPr bwMode="auto">
          <a:xfrm>
            <a:off x="0" y="0"/>
            <a:ext cx="45085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477522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BDF7670-1F28-4036-8001-0DF83609726D}" type="slidenum">
              <a:rPr lang="en-GB">
                <a:solidFill>
                  <a:srgbClr val="333333"/>
                </a:solidFill>
              </a:rPr>
              <a:pPr eaLnBrk="1" hangingPunct="1"/>
              <a:t>16</a:t>
            </a:fld>
            <a:endParaRPr lang="en-GB">
              <a:solidFill>
                <a:srgbClr val="333333"/>
              </a:solidFill>
            </a:endParaRPr>
          </a:p>
        </p:txBody>
      </p:sp>
      <p:sp>
        <p:nvSpPr>
          <p:cNvPr id="34819" name="Segnaposto numero diapositiva 5"/>
          <p:cNvSpPr txBox="1">
            <a:spLocks noGrp="1"/>
          </p:cNvSpPr>
          <p:nvPr/>
        </p:nvSpPr>
        <p:spPr bwMode="auto">
          <a:xfrm>
            <a:off x="6553200" y="6453188"/>
            <a:ext cx="2133600" cy="17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60BDDCD9-F935-4901-A727-F6BC6EEEEB59}" type="slidenum">
              <a:rPr lang="en-GB" sz="1000" b="1">
                <a:solidFill>
                  <a:srgbClr val="333333"/>
                </a:solidFill>
              </a:rPr>
              <a:pPr algn="r" eaLnBrk="1" hangingPunct="1"/>
              <a:t>16</a:t>
            </a:fld>
            <a:endParaRPr lang="en-GB" sz="1000" b="1">
              <a:solidFill>
                <a:srgbClr val="333333"/>
              </a:solidFill>
            </a:endParaRPr>
          </a:p>
        </p:txBody>
      </p:sp>
      <p:sp>
        <p:nvSpPr>
          <p:cNvPr id="34820" name="Rectangle 3"/>
          <p:cNvSpPr>
            <a:spLocks noGrp="1" noChangeArrowheads="1"/>
          </p:cNvSpPr>
          <p:nvPr>
            <p:ph type="body" idx="4294967295"/>
          </p:nvPr>
        </p:nvSpPr>
        <p:spPr>
          <a:xfrm>
            <a:off x="395288" y="692150"/>
            <a:ext cx="8302625" cy="5400675"/>
          </a:xfrm>
        </p:spPr>
        <p:txBody>
          <a:bodyPr>
            <a:normAutofit fontScale="92500" lnSpcReduction="20000"/>
          </a:bodyPr>
          <a:lstStyle/>
          <a:p>
            <a:pPr eaLnBrk="1" hangingPunct="1">
              <a:lnSpc>
                <a:spcPct val="90000"/>
              </a:lnSpc>
              <a:spcBef>
                <a:spcPct val="50000"/>
              </a:spcBef>
            </a:pPr>
            <a:r>
              <a:rPr lang="sr-Latn-RS" b="1" dirty="0" smtClean="0">
                <a:solidFill>
                  <a:srgbClr val="FF0000"/>
                </a:solidFill>
              </a:rPr>
              <a:t>Razvoj farmi i agrobiznisa</a:t>
            </a:r>
            <a:endParaRPr lang="en-US" sz="1800" b="1" dirty="0" smtClean="0">
              <a:solidFill>
                <a:srgbClr val="FF0000"/>
              </a:solidFill>
            </a:endParaRPr>
          </a:p>
          <a:p>
            <a:pPr lvl="1" eaLnBrk="1" hangingPunct="1">
              <a:lnSpc>
                <a:spcPct val="100000"/>
              </a:lnSpc>
            </a:pPr>
            <a:r>
              <a:rPr lang="sr-Latn-RS" dirty="0" smtClean="0"/>
              <a:t>Pomoć za početak posla za</a:t>
            </a:r>
            <a:r>
              <a:rPr lang="en-GB" dirty="0" smtClean="0"/>
              <a:t>:</a:t>
            </a:r>
          </a:p>
          <a:p>
            <a:pPr lvl="2" eaLnBrk="1" hangingPunct="1">
              <a:lnSpc>
                <a:spcPct val="90000"/>
              </a:lnSpc>
            </a:pPr>
            <a:r>
              <a:rPr lang="sr-Latn-RS" sz="1800" dirty="0" smtClean="0">
                <a:solidFill>
                  <a:srgbClr val="5F5F5F"/>
                </a:solidFill>
              </a:rPr>
              <a:t>Mlade farmere</a:t>
            </a:r>
            <a:r>
              <a:rPr lang="en-GB" sz="1800" dirty="0" smtClean="0">
                <a:solidFill>
                  <a:srgbClr val="5F5F5F"/>
                </a:solidFill>
              </a:rPr>
              <a:t> </a:t>
            </a:r>
          </a:p>
          <a:p>
            <a:pPr lvl="2" eaLnBrk="1" hangingPunct="1">
              <a:lnSpc>
                <a:spcPct val="90000"/>
              </a:lnSpc>
            </a:pPr>
            <a:r>
              <a:rPr lang="sr-Latn-RS" sz="1800" dirty="0" smtClean="0">
                <a:solidFill>
                  <a:srgbClr val="5F5F5F"/>
                </a:solidFill>
              </a:rPr>
              <a:t>Ne poljoprivredne aktivnosti u ruralnim oblastima</a:t>
            </a:r>
            <a:endParaRPr lang="en-GB" sz="1800" dirty="0" smtClean="0">
              <a:solidFill>
                <a:srgbClr val="5F5F5F"/>
              </a:solidFill>
            </a:endParaRPr>
          </a:p>
          <a:p>
            <a:pPr lvl="2" eaLnBrk="1" hangingPunct="1">
              <a:lnSpc>
                <a:spcPct val="90000"/>
              </a:lnSpc>
            </a:pPr>
            <a:r>
              <a:rPr lang="sr-Latn-RS" sz="1800" dirty="0" smtClean="0">
                <a:solidFill>
                  <a:srgbClr val="5F5F5F"/>
                </a:solidFill>
              </a:rPr>
              <a:t>Razvoj malih farmi</a:t>
            </a:r>
            <a:endParaRPr lang="en-GB" sz="1800" dirty="0" smtClean="0">
              <a:solidFill>
                <a:srgbClr val="5F5F5F"/>
              </a:solidFill>
            </a:endParaRPr>
          </a:p>
          <a:p>
            <a:pPr lvl="1" eaLnBrk="1" hangingPunct="1">
              <a:lnSpc>
                <a:spcPct val="100000"/>
              </a:lnSpc>
            </a:pPr>
            <a:r>
              <a:rPr lang="sr-Latn-RS" dirty="0" smtClean="0"/>
              <a:t>Investicije u nepoljoprivredne aktivnosti</a:t>
            </a:r>
            <a:endParaRPr lang="en-GB" dirty="0" smtClean="0"/>
          </a:p>
          <a:p>
            <a:pPr lvl="1" eaLnBrk="1" hangingPunct="1">
              <a:lnSpc>
                <a:spcPct val="100000"/>
              </a:lnSpc>
            </a:pPr>
            <a:r>
              <a:rPr lang="sr-Latn-RS" dirty="0" smtClean="0"/>
              <a:t>Podrška  restrukturiranju farmi</a:t>
            </a:r>
            <a:endParaRPr lang="en-US" dirty="0" smtClean="0">
              <a:solidFill>
                <a:schemeClr val="tx1"/>
              </a:solidFill>
            </a:endParaRPr>
          </a:p>
          <a:p>
            <a:pPr lvl="1" algn="r" eaLnBrk="1" hangingPunct="1">
              <a:lnSpc>
                <a:spcPct val="100000"/>
              </a:lnSpc>
              <a:buFontTx/>
              <a:buNone/>
            </a:pPr>
            <a:r>
              <a:rPr lang="sr-Latn-RS" b="1" i="1" u="sng" dirty="0" smtClean="0">
                <a:solidFill>
                  <a:schemeClr val="accent2"/>
                </a:solidFill>
              </a:rPr>
              <a:t>Šta je novo</a:t>
            </a:r>
            <a:r>
              <a:rPr lang="en-US" b="1" i="1" u="sng" dirty="0" smtClean="0">
                <a:solidFill>
                  <a:schemeClr val="accent2"/>
                </a:solidFill>
              </a:rPr>
              <a:t>?</a:t>
            </a:r>
          </a:p>
          <a:p>
            <a:pPr algn="r">
              <a:lnSpc>
                <a:spcPct val="90000"/>
              </a:lnSpc>
            </a:pPr>
            <a:r>
              <a:rPr lang="en-US" dirty="0" err="1">
                <a:solidFill>
                  <a:schemeClr val="accent2"/>
                </a:solidFill>
              </a:rPr>
              <a:t>Trenutna</a:t>
            </a:r>
            <a:r>
              <a:rPr lang="en-US" dirty="0">
                <a:solidFill>
                  <a:schemeClr val="accent2"/>
                </a:solidFill>
              </a:rPr>
              <a:t> </a:t>
            </a:r>
            <a:r>
              <a:rPr lang="en-US" dirty="0" err="1">
                <a:solidFill>
                  <a:schemeClr val="accent2"/>
                </a:solidFill>
              </a:rPr>
              <a:t>podrška</a:t>
            </a:r>
            <a:r>
              <a:rPr lang="en-US" dirty="0">
                <a:solidFill>
                  <a:schemeClr val="accent2"/>
                </a:solidFill>
              </a:rPr>
              <a:t> </a:t>
            </a:r>
            <a:r>
              <a:rPr lang="en-US" dirty="0" err="1">
                <a:solidFill>
                  <a:schemeClr val="accent2"/>
                </a:solidFill>
              </a:rPr>
              <a:t>za</a:t>
            </a:r>
            <a:r>
              <a:rPr lang="en-US" dirty="0">
                <a:solidFill>
                  <a:schemeClr val="accent2"/>
                </a:solidFill>
              </a:rPr>
              <a:t> </a:t>
            </a:r>
            <a:r>
              <a:rPr lang="en-US" dirty="0" err="1" smtClean="0">
                <a:solidFill>
                  <a:schemeClr val="accent2"/>
                </a:solidFill>
              </a:rPr>
              <a:t>polu-održ</a:t>
            </a:r>
            <a:r>
              <a:rPr lang="sr-Latn-RS" dirty="0" smtClean="0">
                <a:solidFill>
                  <a:schemeClr val="accent2"/>
                </a:solidFill>
              </a:rPr>
              <a:t>iva </a:t>
            </a:r>
            <a:r>
              <a:rPr lang="en-US" dirty="0" smtClean="0">
                <a:solidFill>
                  <a:schemeClr val="accent2"/>
                </a:solidFill>
              </a:rPr>
              <a:t> </a:t>
            </a:r>
            <a:r>
              <a:rPr lang="en-US" dirty="0" err="1" smtClean="0">
                <a:solidFill>
                  <a:schemeClr val="accent2"/>
                </a:solidFill>
              </a:rPr>
              <a:t>poljoprivredn</a:t>
            </a:r>
            <a:r>
              <a:rPr lang="sr-Latn-RS" dirty="0" smtClean="0">
                <a:solidFill>
                  <a:schemeClr val="accent2"/>
                </a:solidFill>
              </a:rPr>
              <a:t>a</a:t>
            </a:r>
            <a:r>
              <a:rPr lang="en-US" dirty="0" smtClean="0">
                <a:solidFill>
                  <a:schemeClr val="accent2"/>
                </a:solidFill>
              </a:rPr>
              <a:t> g</a:t>
            </a:r>
            <a:r>
              <a:rPr lang="sr-Latn-RS" dirty="0" smtClean="0">
                <a:solidFill>
                  <a:schemeClr val="accent2"/>
                </a:solidFill>
              </a:rPr>
              <a:t>azdinstva</a:t>
            </a:r>
            <a:r>
              <a:rPr lang="en-US" dirty="0" smtClean="0">
                <a:solidFill>
                  <a:schemeClr val="accent2"/>
                </a:solidFill>
              </a:rPr>
              <a:t> </a:t>
            </a:r>
            <a:r>
              <a:rPr lang="en-US" dirty="0" err="1" smtClean="0">
                <a:solidFill>
                  <a:schemeClr val="accent2"/>
                </a:solidFill>
              </a:rPr>
              <a:t>povećan</a:t>
            </a:r>
            <a:r>
              <a:rPr lang="sr-Latn-RS" dirty="0" smtClean="0">
                <a:solidFill>
                  <a:schemeClr val="accent2"/>
                </a:solidFill>
              </a:rPr>
              <a:t>a</a:t>
            </a:r>
            <a:r>
              <a:rPr lang="en-US" dirty="0" smtClean="0">
                <a:solidFill>
                  <a:schemeClr val="accent2"/>
                </a:solidFill>
              </a:rPr>
              <a:t>, </a:t>
            </a:r>
            <a:r>
              <a:rPr lang="en-US" dirty="0" err="1" smtClean="0">
                <a:solidFill>
                  <a:schemeClr val="accent2"/>
                </a:solidFill>
              </a:rPr>
              <a:t>prošir</a:t>
            </a:r>
            <a:r>
              <a:rPr lang="sr-Latn-RS" dirty="0" smtClean="0">
                <a:solidFill>
                  <a:schemeClr val="accent2"/>
                </a:solidFill>
              </a:rPr>
              <a:t>enje </a:t>
            </a:r>
            <a:r>
              <a:rPr lang="en-US" dirty="0" err="1" smtClean="0">
                <a:solidFill>
                  <a:schemeClr val="accent2"/>
                </a:solidFill>
              </a:rPr>
              <a:t>na</a:t>
            </a:r>
            <a:r>
              <a:rPr lang="en-US" dirty="0" smtClean="0">
                <a:solidFill>
                  <a:schemeClr val="accent2"/>
                </a:solidFill>
              </a:rPr>
              <a:t> </a:t>
            </a:r>
            <a:r>
              <a:rPr lang="en-US" dirty="0" err="1">
                <a:solidFill>
                  <a:schemeClr val="accent2"/>
                </a:solidFill>
              </a:rPr>
              <a:t>sve</a:t>
            </a:r>
            <a:r>
              <a:rPr lang="en-US" dirty="0">
                <a:solidFill>
                  <a:schemeClr val="accent2"/>
                </a:solidFill>
              </a:rPr>
              <a:t> "male" </a:t>
            </a:r>
            <a:r>
              <a:rPr lang="en-US" dirty="0" smtClean="0">
                <a:solidFill>
                  <a:schemeClr val="accent2"/>
                </a:solidFill>
              </a:rPr>
              <a:t>farm</a:t>
            </a:r>
            <a:r>
              <a:rPr lang="sr-Latn-RS" dirty="0" smtClean="0">
                <a:solidFill>
                  <a:schemeClr val="accent2"/>
                </a:solidFill>
              </a:rPr>
              <a:t>e</a:t>
            </a:r>
            <a:r>
              <a:rPr lang="en-US" dirty="0" smtClean="0">
                <a:solidFill>
                  <a:schemeClr val="accent2"/>
                </a:solidFill>
              </a:rPr>
              <a:t> </a:t>
            </a:r>
            <a:r>
              <a:rPr lang="en-US" dirty="0">
                <a:solidFill>
                  <a:schemeClr val="accent2"/>
                </a:solidFill>
              </a:rPr>
              <a:t>u EU (</a:t>
            </a:r>
            <a:r>
              <a:rPr lang="en-US" dirty="0" err="1" smtClean="0">
                <a:solidFill>
                  <a:schemeClr val="accent2"/>
                </a:solidFill>
              </a:rPr>
              <a:t>defini</a:t>
            </a:r>
            <a:r>
              <a:rPr lang="sr-Latn-RS" dirty="0" smtClean="0">
                <a:solidFill>
                  <a:schemeClr val="accent2"/>
                </a:solidFill>
              </a:rPr>
              <a:t>sano</a:t>
            </a:r>
            <a:r>
              <a:rPr lang="en-US" dirty="0" smtClean="0">
                <a:solidFill>
                  <a:schemeClr val="accent2"/>
                </a:solidFill>
              </a:rPr>
              <a:t> </a:t>
            </a:r>
            <a:r>
              <a:rPr lang="en-US" dirty="0">
                <a:solidFill>
                  <a:schemeClr val="accent2"/>
                </a:solidFill>
              </a:rPr>
              <a:t>od </a:t>
            </a:r>
            <a:r>
              <a:rPr lang="en-US" dirty="0" err="1">
                <a:solidFill>
                  <a:schemeClr val="accent2"/>
                </a:solidFill>
              </a:rPr>
              <a:t>strane</a:t>
            </a:r>
            <a:r>
              <a:rPr lang="en-US" dirty="0">
                <a:solidFill>
                  <a:schemeClr val="accent2"/>
                </a:solidFill>
              </a:rPr>
              <a:t> </a:t>
            </a:r>
            <a:r>
              <a:rPr lang="en-US" dirty="0" err="1">
                <a:solidFill>
                  <a:schemeClr val="accent2"/>
                </a:solidFill>
              </a:rPr>
              <a:t>država</a:t>
            </a:r>
            <a:r>
              <a:rPr lang="en-US" dirty="0">
                <a:solidFill>
                  <a:schemeClr val="accent2"/>
                </a:solidFill>
              </a:rPr>
              <a:t> </a:t>
            </a:r>
            <a:r>
              <a:rPr lang="en-US" dirty="0" err="1">
                <a:solidFill>
                  <a:schemeClr val="accent2"/>
                </a:solidFill>
              </a:rPr>
              <a:t>članica</a:t>
            </a:r>
            <a:r>
              <a:rPr lang="en-US" dirty="0" smtClean="0">
                <a:solidFill>
                  <a:schemeClr val="accent2"/>
                </a:solidFill>
              </a:rPr>
              <a:t>)</a:t>
            </a:r>
            <a:endParaRPr lang="sr-Latn-RS" dirty="0" smtClean="0">
              <a:solidFill>
                <a:schemeClr val="accent2"/>
              </a:solidFill>
            </a:endParaRPr>
          </a:p>
          <a:p>
            <a:pPr algn="r">
              <a:lnSpc>
                <a:spcPct val="90000"/>
              </a:lnSpc>
            </a:pPr>
            <a:r>
              <a:rPr lang="en-US" dirty="0" err="1">
                <a:solidFill>
                  <a:schemeClr val="accent2"/>
                </a:solidFill>
              </a:rPr>
              <a:t>Podrška</a:t>
            </a:r>
            <a:r>
              <a:rPr lang="en-US" dirty="0">
                <a:solidFill>
                  <a:schemeClr val="accent2"/>
                </a:solidFill>
              </a:rPr>
              <a:t> </a:t>
            </a:r>
            <a:r>
              <a:rPr lang="en-US" dirty="0" err="1">
                <a:solidFill>
                  <a:schemeClr val="accent2"/>
                </a:solidFill>
              </a:rPr>
              <a:t>za</a:t>
            </a:r>
            <a:r>
              <a:rPr lang="en-US" dirty="0">
                <a:solidFill>
                  <a:schemeClr val="accent2"/>
                </a:solidFill>
              </a:rPr>
              <a:t> </a:t>
            </a:r>
            <a:r>
              <a:rPr lang="en-US" dirty="0" err="1">
                <a:solidFill>
                  <a:schemeClr val="accent2"/>
                </a:solidFill>
              </a:rPr>
              <a:t>daljnji</a:t>
            </a:r>
            <a:r>
              <a:rPr lang="en-US" dirty="0">
                <a:solidFill>
                  <a:schemeClr val="accent2"/>
                </a:solidFill>
              </a:rPr>
              <a:t> </a:t>
            </a:r>
            <a:r>
              <a:rPr lang="en-US" dirty="0" err="1">
                <a:solidFill>
                  <a:schemeClr val="accent2"/>
                </a:solidFill>
              </a:rPr>
              <a:t>razvoj</a:t>
            </a:r>
            <a:r>
              <a:rPr lang="en-US" dirty="0">
                <a:solidFill>
                  <a:schemeClr val="accent2"/>
                </a:solidFill>
              </a:rPr>
              <a:t> ne-</a:t>
            </a:r>
            <a:r>
              <a:rPr lang="en-US" dirty="0" err="1">
                <a:solidFill>
                  <a:schemeClr val="accent2"/>
                </a:solidFill>
              </a:rPr>
              <a:t>poljoprivrednih</a:t>
            </a:r>
            <a:r>
              <a:rPr lang="en-US" dirty="0">
                <a:solidFill>
                  <a:schemeClr val="accent2"/>
                </a:solidFill>
              </a:rPr>
              <a:t> </a:t>
            </a:r>
            <a:r>
              <a:rPr lang="en-US" dirty="0" smtClean="0">
                <a:solidFill>
                  <a:schemeClr val="accent2"/>
                </a:solidFill>
              </a:rPr>
              <a:t>p</a:t>
            </a:r>
            <a:r>
              <a:rPr lang="sr-Latn-RS" dirty="0" smtClean="0">
                <a:solidFill>
                  <a:schemeClr val="accent2"/>
                </a:solidFill>
              </a:rPr>
              <a:t>re</a:t>
            </a:r>
            <a:r>
              <a:rPr lang="en-US" dirty="0" err="1" smtClean="0">
                <a:solidFill>
                  <a:schemeClr val="accent2"/>
                </a:solidFill>
              </a:rPr>
              <a:t>duzeća</a:t>
            </a:r>
            <a:r>
              <a:rPr lang="en-US" dirty="0" smtClean="0">
                <a:solidFill>
                  <a:schemeClr val="accent2"/>
                </a:solidFill>
              </a:rPr>
              <a:t> </a:t>
            </a:r>
            <a:r>
              <a:rPr lang="en-US" dirty="0">
                <a:solidFill>
                  <a:schemeClr val="accent2"/>
                </a:solidFill>
              </a:rPr>
              <a:t>u </a:t>
            </a:r>
            <a:r>
              <a:rPr lang="en-US" dirty="0" err="1">
                <a:solidFill>
                  <a:schemeClr val="accent2"/>
                </a:solidFill>
              </a:rPr>
              <a:t>ruralnim</a:t>
            </a:r>
            <a:r>
              <a:rPr lang="en-US" dirty="0">
                <a:solidFill>
                  <a:schemeClr val="accent2"/>
                </a:solidFill>
              </a:rPr>
              <a:t> </a:t>
            </a:r>
            <a:r>
              <a:rPr lang="en-US" dirty="0" err="1">
                <a:solidFill>
                  <a:schemeClr val="accent2"/>
                </a:solidFill>
              </a:rPr>
              <a:t>područjima</a:t>
            </a:r>
            <a:r>
              <a:rPr lang="en-US" dirty="0">
                <a:solidFill>
                  <a:schemeClr val="accent2"/>
                </a:solidFill>
              </a:rPr>
              <a:t> </a:t>
            </a:r>
            <a:r>
              <a:rPr lang="en-US" dirty="0" err="1" smtClean="0">
                <a:solidFill>
                  <a:schemeClr val="accent2"/>
                </a:solidFill>
              </a:rPr>
              <a:t>prote</a:t>
            </a:r>
            <a:r>
              <a:rPr lang="sr-Latn-RS" dirty="0" smtClean="0">
                <a:solidFill>
                  <a:schemeClr val="accent2"/>
                </a:solidFill>
              </a:rPr>
              <a:t>že se </a:t>
            </a:r>
            <a:r>
              <a:rPr lang="en-US" dirty="0" smtClean="0">
                <a:solidFill>
                  <a:schemeClr val="accent2"/>
                </a:solidFill>
              </a:rPr>
              <a:t> </a:t>
            </a:r>
            <a:r>
              <a:rPr lang="en-US" dirty="0">
                <a:solidFill>
                  <a:schemeClr val="accent2"/>
                </a:solidFill>
              </a:rPr>
              <a:t>od </a:t>
            </a:r>
            <a:r>
              <a:rPr lang="en-US" dirty="0" err="1" smtClean="0">
                <a:solidFill>
                  <a:schemeClr val="accent2"/>
                </a:solidFill>
              </a:rPr>
              <a:t>mikro</a:t>
            </a:r>
            <a:r>
              <a:rPr lang="en-US" dirty="0" smtClean="0">
                <a:solidFill>
                  <a:schemeClr val="accent2"/>
                </a:solidFill>
              </a:rPr>
              <a:t>-</a:t>
            </a:r>
            <a:r>
              <a:rPr lang="sr-Latn-RS" dirty="0" smtClean="0">
                <a:solidFill>
                  <a:schemeClr val="accent2"/>
                </a:solidFill>
              </a:rPr>
              <a:t>do </a:t>
            </a:r>
            <a:r>
              <a:rPr lang="en-US" dirty="0" smtClean="0">
                <a:solidFill>
                  <a:schemeClr val="accent2"/>
                </a:solidFill>
              </a:rPr>
              <a:t> mal</a:t>
            </a:r>
            <a:r>
              <a:rPr lang="sr-Latn-RS" dirty="0" smtClean="0">
                <a:solidFill>
                  <a:schemeClr val="accent2"/>
                </a:solidFill>
              </a:rPr>
              <a:t>ih</a:t>
            </a:r>
            <a:r>
              <a:rPr lang="en-US" dirty="0" smtClean="0">
                <a:solidFill>
                  <a:schemeClr val="accent2"/>
                </a:solidFill>
              </a:rPr>
              <a:t> p</a:t>
            </a:r>
            <a:r>
              <a:rPr lang="sr-Latn-RS" dirty="0" smtClean="0">
                <a:solidFill>
                  <a:schemeClr val="accent2"/>
                </a:solidFill>
              </a:rPr>
              <a:t>re</a:t>
            </a:r>
            <a:r>
              <a:rPr lang="en-US" dirty="0" err="1" smtClean="0">
                <a:solidFill>
                  <a:schemeClr val="accent2"/>
                </a:solidFill>
              </a:rPr>
              <a:t>duzetnik</a:t>
            </a:r>
            <a:r>
              <a:rPr lang="sr-Latn-RS" dirty="0" smtClean="0">
                <a:solidFill>
                  <a:schemeClr val="accent2"/>
                </a:solidFill>
              </a:rPr>
              <a:t>a</a:t>
            </a:r>
            <a:endParaRPr lang="en-US" sz="1800" dirty="0" smtClean="0">
              <a:solidFill>
                <a:schemeClr val="accent2"/>
              </a:solidFill>
            </a:endParaRPr>
          </a:p>
          <a:p>
            <a:pPr algn="r" eaLnBrk="1" hangingPunct="1">
              <a:lnSpc>
                <a:spcPct val="90000"/>
              </a:lnSpc>
            </a:pPr>
            <a:r>
              <a:rPr lang="sr-Latn-RS" sz="1800" dirty="0" smtClean="0">
                <a:solidFill>
                  <a:schemeClr val="accent2"/>
                </a:solidFill>
              </a:rPr>
              <a:t>Podsticaji  malim farmerima za prenos i rekonstrukciju farmi</a:t>
            </a:r>
            <a:endParaRPr lang="en-US" sz="1800" dirty="0" smtClean="0">
              <a:solidFill>
                <a:schemeClr val="accent2"/>
              </a:solidFill>
            </a:endParaRPr>
          </a:p>
          <a:p>
            <a:pPr eaLnBrk="1" hangingPunct="1">
              <a:lnSpc>
                <a:spcPct val="90000"/>
              </a:lnSpc>
              <a:spcBef>
                <a:spcPct val="50000"/>
              </a:spcBef>
            </a:pPr>
            <a:r>
              <a:rPr lang="sr-Latn-RS" sz="1800" b="1" dirty="0" smtClean="0">
                <a:solidFill>
                  <a:srgbClr val="FF0000"/>
                </a:solidFill>
              </a:rPr>
              <a:t>Osnovne usluge i obnova sela u ruralnim oblastima</a:t>
            </a:r>
          </a:p>
          <a:p>
            <a:pPr marL="285750" indent="-285750">
              <a:lnSpc>
                <a:spcPct val="90000"/>
              </a:lnSpc>
              <a:spcBef>
                <a:spcPct val="50000"/>
              </a:spcBef>
              <a:buFont typeface="Arial" pitchFamily="34" charset="0"/>
              <a:buChar char="•"/>
            </a:pPr>
            <a:r>
              <a:rPr lang="en-US" sz="1700" b="1" dirty="0" err="1" smtClean="0">
                <a:solidFill>
                  <a:schemeClr val="accent3">
                    <a:lumMod val="60000"/>
                    <a:lumOff val="40000"/>
                  </a:schemeClr>
                </a:solidFill>
              </a:rPr>
              <a:t>Lokaln</a:t>
            </a:r>
            <a:r>
              <a:rPr lang="sr-Latn-RS" sz="1700" b="1" dirty="0" smtClean="0">
                <a:solidFill>
                  <a:schemeClr val="accent3">
                    <a:lumMod val="60000"/>
                    <a:lumOff val="40000"/>
                  </a:schemeClr>
                </a:solidFill>
              </a:rPr>
              <a:t>e</a:t>
            </a:r>
            <a:r>
              <a:rPr lang="en-US" sz="1700" b="1" dirty="0" smtClean="0">
                <a:solidFill>
                  <a:schemeClr val="accent3">
                    <a:lumMod val="60000"/>
                    <a:lumOff val="40000"/>
                  </a:schemeClr>
                </a:solidFill>
              </a:rPr>
              <a:t> </a:t>
            </a:r>
            <a:r>
              <a:rPr lang="en-US" sz="1700" b="1" dirty="0" err="1">
                <a:solidFill>
                  <a:schemeClr val="accent3">
                    <a:lumMod val="60000"/>
                    <a:lumOff val="40000"/>
                  </a:schemeClr>
                </a:solidFill>
              </a:rPr>
              <a:t>osnovne</a:t>
            </a:r>
            <a:r>
              <a:rPr lang="en-US" sz="1700" b="1" dirty="0">
                <a:solidFill>
                  <a:schemeClr val="accent3">
                    <a:lumMod val="60000"/>
                    <a:lumOff val="40000"/>
                  </a:schemeClr>
                </a:solidFill>
              </a:rPr>
              <a:t> </a:t>
            </a:r>
            <a:r>
              <a:rPr lang="en-US" sz="1700" b="1" dirty="0" err="1">
                <a:solidFill>
                  <a:schemeClr val="accent3">
                    <a:lumMod val="60000"/>
                    <a:lumOff val="40000"/>
                  </a:schemeClr>
                </a:solidFill>
              </a:rPr>
              <a:t>usluge</a:t>
            </a:r>
            <a:endParaRPr lang="en-US" sz="1700" b="1" dirty="0">
              <a:solidFill>
                <a:schemeClr val="accent3">
                  <a:lumMod val="60000"/>
                  <a:lumOff val="40000"/>
                </a:schemeClr>
              </a:solidFill>
            </a:endParaRPr>
          </a:p>
          <a:p>
            <a:pPr marL="285750" indent="-285750">
              <a:lnSpc>
                <a:spcPct val="90000"/>
              </a:lnSpc>
              <a:spcBef>
                <a:spcPct val="50000"/>
              </a:spcBef>
              <a:buFont typeface="Arial" pitchFamily="34" charset="0"/>
              <a:buChar char="•"/>
            </a:pPr>
            <a:r>
              <a:rPr lang="en-US" sz="1700" b="1" dirty="0" err="1" smtClean="0">
                <a:solidFill>
                  <a:schemeClr val="accent3">
                    <a:lumMod val="60000"/>
                    <a:lumOff val="40000"/>
                  </a:schemeClr>
                </a:solidFill>
              </a:rPr>
              <a:t>Kompleksne</a:t>
            </a:r>
            <a:r>
              <a:rPr lang="en-US" sz="1700" b="1" dirty="0" smtClean="0">
                <a:solidFill>
                  <a:schemeClr val="accent3">
                    <a:lumMod val="60000"/>
                    <a:lumOff val="40000"/>
                  </a:schemeClr>
                </a:solidFill>
              </a:rPr>
              <a:t> </a:t>
            </a:r>
            <a:r>
              <a:rPr lang="en-US" sz="1700" b="1" dirty="0" smtClean="0">
                <a:solidFill>
                  <a:schemeClr val="accent3">
                    <a:lumMod val="60000"/>
                    <a:lumOff val="40000"/>
                  </a:schemeClr>
                </a:solidFill>
              </a:rPr>
              <a:t> </a:t>
            </a:r>
            <a:r>
              <a:rPr lang="en-US" sz="1700" b="1" dirty="0" err="1" smtClean="0">
                <a:solidFill>
                  <a:schemeClr val="accent3">
                    <a:lumMod val="60000"/>
                    <a:lumOff val="40000"/>
                  </a:schemeClr>
                </a:solidFill>
              </a:rPr>
              <a:t>infrastruktur</a:t>
            </a:r>
            <a:r>
              <a:rPr lang="en-US" sz="1700" b="1" dirty="0" err="1">
                <a:solidFill>
                  <a:schemeClr val="accent3">
                    <a:lumMod val="60000"/>
                    <a:lumOff val="40000"/>
                  </a:schemeClr>
                </a:solidFill>
              </a:rPr>
              <a:t>e</a:t>
            </a:r>
            <a:r>
              <a:rPr lang="en-US" sz="1700" b="1" dirty="0" smtClean="0">
                <a:solidFill>
                  <a:schemeClr val="accent3">
                    <a:lumMod val="60000"/>
                    <a:lumOff val="40000"/>
                  </a:schemeClr>
                </a:solidFill>
              </a:rPr>
              <a:t>, </a:t>
            </a:r>
            <a:r>
              <a:rPr lang="en-US" sz="1700" b="1" dirty="0">
                <a:solidFill>
                  <a:schemeClr val="accent3">
                    <a:lumMod val="60000"/>
                    <a:lumOff val="40000"/>
                  </a:schemeClr>
                </a:solidFill>
              </a:rPr>
              <a:t>male </a:t>
            </a:r>
            <a:r>
              <a:rPr lang="en-US" sz="1700" b="1" dirty="0" err="1" smtClean="0">
                <a:solidFill>
                  <a:schemeClr val="accent3">
                    <a:lumMod val="60000"/>
                    <a:lumOff val="40000"/>
                  </a:schemeClr>
                </a:solidFill>
              </a:rPr>
              <a:t>infrastruktur</a:t>
            </a:r>
            <a:r>
              <a:rPr lang="sr-Latn-RS" sz="1700" b="1" dirty="0" smtClean="0">
                <a:solidFill>
                  <a:schemeClr val="accent3">
                    <a:lumMod val="60000"/>
                    <a:lumOff val="40000"/>
                  </a:schemeClr>
                </a:solidFill>
              </a:rPr>
              <a:t>ne radove</a:t>
            </a:r>
            <a:r>
              <a:rPr lang="en-US" sz="1700" b="1" dirty="0" smtClean="0">
                <a:solidFill>
                  <a:schemeClr val="accent3">
                    <a:lumMod val="60000"/>
                    <a:lumOff val="40000"/>
                  </a:schemeClr>
                </a:solidFill>
              </a:rPr>
              <a:t>, </a:t>
            </a:r>
            <a:r>
              <a:rPr lang="en-US" sz="1700" b="1" dirty="0" err="1" smtClean="0">
                <a:solidFill>
                  <a:schemeClr val="accent3">
                    <a:lumMod val="60000"/>
                    <a:lumOff val="40000"/>
                  </a:schemeClr>
                </a:solidFill>
              </a:rPr>
              <a:t>obnovljiv</a:t>
            </a:r>
            <a:r>
              <a:rPr lang="sr-Latn-RS" sz="1700" b="1" dirty="0" smtClean="0">
                <a:solidFill>
                  <a:schemeClr val="accent3">
                    <a:lumMod val="60000"/>
                    <a:lumOff val="40000"/>
                  </a:schemeClr>
                </a:solidFill>
              </a:rPr>
              <a:t>e </a:t>
            </a:r>
            <a:r>
              <a:rPr lang="en-US" sz="1700" b="1" dirty="0" err="1" smtClean="0">
                <a:solidFill>
                  <a:schemeClr val="accent3">
                    <a:lumMod val="60000"/>
                    <a:lumOff val="40000"/>
                  </a:schemeClr>
                </a:solidFill>
              </a:rPr>
              <a:t>izvor</a:t>
            </a:r>
            <a:r>
              <a:rPr lang="sr-Latn-RS" sz="1700" b="1" dirty="0" smtClean="0">
                <a:solidFill>
                  <a:schemeClr val="accent3">
                    <a:lumMod val="60000"/>
                    <a:lumOff val="40000"/>
                  </a:schemeClr>
                </a:solidFill>
              </a:rPr>
              <a:t>e</a:t>
            </a:r>
            <a:r>
              <a:rPr lang="en-US" sz="1700" b="1" dirty="0" smtClean="0">
                <a:solidFill>
                  <a:schemeClr val="accent3">
                    <a:lumMod val="60000"/>
                    <a:lumOff val="40000"/>
                  </a:schemeClr>
                </a:solidFill>
              </a:rPr>
              <a:t> </a:t>
            </a:r>
            <a:r>
              <a:rPr lang="en-US" sz="1700" b="1" dirty="0" err="1">
                <a:solidFill>
                  <a:schemeClr val="accent3">
                    <a:lumMod val="60000"/>
                    <a:lumOff val="40000"/>
                  </a:schemeClr>
                </a:solidFill>
              </a:rPr>
              <a:t>energije</a:t>
            </a:r>
            <a:endParaRPr lang="en-US" sz="1700" b="1" dirty="0">
              <a:solidFill>
                <a:schemeClr val="accent3">
                  <a:lumMod val="60000"/>
                  <a:lumOff val="40000"/>
                </a:schemeClr>
              </a:solidFill>
            </a:endParaRPr>
          </a:p>
          <a:p>
            <a:pPr marL="285750" indent="-285750">
              <a:lnSpc>
                <a:spcPct val="90000"/>
              </a:lnSpc>
              <a:spcBef>
                <a:spcPct val="50000"/>
              </a:spcBef>
              <a:buFont typeface="Arial" pitchFamily="34" charset="0"/>
              <a:buChar char="•"/>
            </a:pPr>
            <a:r>
              <a:rPr lang="en-US" sz="1700" b="1" dirty="0" err="1" smtClean="0">
                <a:solidFill>
                  <a:schemeClr val="accent3">
                    <a:lumMod val="60000"/>
                    <a:lumOff val="40000"/>
                  </a:schemeClr>
                </a:solidFill>
              </a:rPr>
              <a:t>Rekreativn</a:t>
            </a:r>
            <a:r>
              <a:rPr lang="sr-Latn-RS" sz="1700" b="1" dirty="0" smtClean="0">
                <a:solidFill>
                  <a:schemeClr val="accent3">
                    <a:lumMod val="60000"/>
                    <a:lumOff val="40000"/>
                  </a:schemeClr>
                </a:solidFill>
              </a:rPr>
              <a:t>a</a:t>
            </a:r>
            <a:r>
              <a:rPr lang="en-US" sz="1700" b="1" dirty="0" smtClean="0">
                <a:solidFill>
                  <a:schemeClr val="accent3">
                    <a:lumMod val="60000"/>
                    <a:lumOff val="40000"/>
                  </a:schemeClr>
                </a:solidFill>
              </a:rPr>
              <a:t> </a:t>
            </a:r>
            <a:r>
              <a:rPr lang="en-US" sz="1700" b="1" dirty="0" err="1">
                <a:solidFill>
                  <a:schemeClr val="accent3">
                    <a:lumMod val="60000"/>
                    <a:lumOff val="40000"/>
                  </a:schemeClr>
                </a:solidFill>
              </a:rPr>
              <a:t>infrastrukturu</a:t>
            </a:r>
            <a:r>
              <a:rPr lang="en-US" sz="1700" b="1" dirty="0">
                <a:solidFill>
                  <a:schemeClr val="accent3">
                    <a:lumMod val="60000"/>
                    <a:lumOff val="40000"/>
                  </a:schemeClr>
                </a:solidFill>
              </a:rPr>
              <a:t>, </a:t>
            </a:r>
            <a:r>
              <a:rPr lang="en-US" sz="1700" b="1" dirty="0" err="1">
                <a:solidFill>
                  <a:schemeClr val="accent3">
                    <a:lumMod val="60000"/>
                    <a:lumOff val="40000"/>
                  </a:schemeClr>
                </a:solidFill>
              </a:rPr>
              <a:t>turističke</a:t>
            </a:r>
            <a:r>
              <a:rPr lang="en-US" sz="1700" b="1" dirty="0">
                <a:solidFill>
                  <a:schemeClr val="accent3">
                    <a:lumMod val="60000"/>
                    <a:lumOff val="40000"/>
                  </a:schemeClr>
                </a:solidFill>
              </a:rPr>
              <a:t> </a:t>
            </a:r>
            <a:r>
              <a:rPr lang="en-US" sz="1700" b="1" dirty="0" err="1">
                <a:solidFill>
                  <a:schemeClr val="accent3">
                    <a:lumMod val="60000"/>
                    <a:lumOff val="40000"/>
                  </a:schemeClr>
                </a:solidFill>
              </a:rPr>
              <a:t>informacije</a:t>
            </a:r>
            <a:endParaRPr lang="en-US" sz="1700" b="1" dirty="0">
              <a:solidFill>
                <a:schemeClr val="accent3">
                  <a:lumMod val="60000"/>
                  <a:lumOff val="40000"/>
                </a:schemeClr>
              </a:solidFill>
            </a:endParaRPr>
          </a:p>
          <a:p>
            <a:pPr marL="285750" indent="-285750">
              <a:lnSpc>
                <a:spcPct val="90000"/>
              </a:lnSpc>
              <a:spcBef>
                <a:spcPct val="50000"/>
              </a:spcBef>
              <a:buFont typeface="Arial" pitchFamily="34" charset="0"/>
              <a:buChar char="•"/>
            </a:pPr>
            <a:r>
              <a:rPr lang="en-US" sz="1700" b="1" dirty="0" err="1">
                <a:solidFill>
                  <a:schemeClr val="accent3">
                    <a:lumMod val="60000"/>
                    <a:lumOff val="40000"/>
                  </a:schemeClr>
                </a:solidFill>
              </a:rPr>
              <a:t>Kulturna</a:t>
            </a:r>
            <a:r>
              <a:rPr lang="en-US" sz="1700" b="1" dirty="0">
                <a:solidFill>
                  <a:schemeClr val="accent3">
                    <a:lumMod val="60000"/>
                    <a:lumOff val="40000"/>
                  </a:schemeClr>
                </a:solidFill>
              </a:rPr>
              <a:t> i </a:t>
            </a:r>
            <a:r>
              <a:rPr lang="en-US" sz="1700" b="1" dirty="0" err="1">
                <a:solidFill>
                  <a:schemeClr val="accent3">
                    <a:lumMod val="60000"/>
                    <a:lumOff val="40000"/>
                  </a:schemeClr>
                </a:solidFill>
              </a:rPr>
              <a:t>prirodna</a:t>
            </a:r>
            <a:r>
              <a:rPr lang="en-US" sz="1700" b="1" dirty="0">
                <a:solidFill>
                  <a:schemeClr val="accent3">
                    <a:lumMod val="60000"/>
                    <a:lumOff val="40000"/>
                  </a:schemeClr>
                </a:solidFill>
              </a:rPr>
              <a:t> </a:t>
            </a:r>
            <a:r>
              <a:rPr lang="en-US" sz="1700" b="1" dirty="0" err="1">
                <a:solidFill>
                  <a:schemeClr val="accent3">
                    <a:lumMod val="60000"/>
                    <a:lumOff val="40000"/>
                  </a:schemeClr>
                </a:solidFill>
              </a:rPr>
              <a:t>baština</a:t>
            </a:r>
            <a:r>
              <a:rPr lang="en-US" sz="1700" b="1" dirty="0">
                <a:solidFill>
                  <a:schemeClr val="accent3">
                    <a:lumMod val="60000"/>
                    <a:lumOff val="40000"/>
                  </a:schemeClr>
                </a:solidFill>
              </a:rPr>
              <a:t> </a:t>
            </a:r>
            <a:r>
              <a:rPr lang="en-US" sz="1700" b="1" dirty="0" err="1">
                <a:solidFill>
                  <a:schemeClr val="accent3">
                    <a:lumMod val="60000"/>
                    <a:lumOff val="40000"/>
                  </a:schemeClr>
                </a:solidFill>
              </a:rPr>
              <a:t>naselja</a:t>
            </a:r>
            <a:r>
              <a:rPr lang="en-US" sz="1700" b="1" dirty="0">
                <a:solidFill>
                  <a:schemeClr val="accent3">
                    <a:lumMod val="60000"/>
                    <a:lumOff val="40000"/>
                  </a:schemeClr>
                </a:solidFill>
              </a:rPr>
              <a:t> i </a:t>
            </a:r>
            <a:r>
              <a:rPr lang="sr-Latn-RS" sz="1700" b="1" dirty="0" smtClean="0">
                <a:solidFill>
                  <a:schemeClr val="accent3">
                    <a:lumMod val="60000"/>
                    <a:lumOff val="40000"/>
                  </a:schemeClr>
                </a:solidFill>
              </a:rPr>
              <a:t>predela</a:t>
            </a:r>
            <a:r>
              <a:rPr lang="en-US" sz="1700" b="1" dirty="0" smtClean="0">
                <a:solidFill>
                  <a:schemeClr val="accent3">
                    <a:lumMod val="60000"/>
                    <a:lumOff val="40000"/>
                  </a:schemeClr>
                </a:solidFill>
              </a:rPr>
              <a:t>, </a:t>
            </a:r>
            <a:r>
              <a:rPr lang="en-US" sz="1700" b="1" dirty="0" err="1">
                <a:solidFill>
                  <a:schemeClr val="accent3">
                    <a:lumMod val="60000"/>
                    <a:lumOff val="40000"/>
                  </a:schemeClr>
                </a:solidFill>
              </a:rPr>
              <a:t>preseljenje</a:t>
            </a:r>
            <a:r>
              <a:rPr lang="en-US" sz="1700" b="1" dirty="0">
                <a:solidFill>
                  <a:schemeClr val="accent3">
                    <a:lumMod val="60000"/>
                    <a:lumOff val="40000"/>
                  </a:schemeClr>
                </a:solidFill>
              </a:rPr>
              <a:t> </a:t>
            </a:r>
            <a:r>
              <a:rPr lang="en-US" sz="1700" b="1" dirty="0" err="1" smtClean="0">
                <a:solidFill>
                  <a:schemeClr val="accent3">
                    <a:lumMod val="60000"/>
                    <a:lumOff val="40000"/>
                  </a:schemeClr>
                </a:solidFill>
              </a:rPr>
              <a:t>delatnosti</a:t>
            </a:r>
            <a:r>
              <a:rPr lang="en-US" sz="1700" b="1" dirty="0">
                <a:solidFill>
                  <a:schemeClr val="accent3">
                    <a:lumMod val="60000"/>
                    <a:lumOff val="40000"/>
                  </a:schemeClr>
                </a:solidFill>
              </a:rPr>
              <a:t>, </a:t>
            </a:r>
            <a:r>
              <a:rPr lang="en-US" sz="1700" b="1" dirty="0" err="1" smtClean="0">
                <a:solidFill>
                  <a:schemeClr val="accent3">
                    <a:lumMod val="60000"/>
                    <a:lumOff val="40000"/>
                  </a:schemeClr>
                </a:solidFill>
              </a:rPr>
              <a:t>prenamena</a:t>
            </a:r>
            <a:r>
              <a:rPr lang="en-US" sz="1700" b="1" dirty="0" smtClean="0">
                <a:solidFill>
                  <a:schemeClr val="accent3">
                    <a:lumMod val="60000"/>
                    <a:lumOff val="40000"/>
                  </a:schemeClr>
                </a:solidFill>
              </a:rPr>
              <a:t> </a:t>
            </a:r>
            <a:r>
              <a:rPr lang="en-US" sz="1700" b="1" dirty="0" err="1">
                <a:solidFill>
                  <a:schemeClr val="accent3">
                    <a:lumMod val="60000"/>
                    <a:lumOff val="40000"/>
                  </a:schemeClr>
                </a:solidFill>
              </a:rPr>
              <a:t>objekata</a:t>
            </a:r>
            <a:r>
              <a:rPr lang="en-US" sz="1700" b="1" dirty="0">
                <a:solidFill>
                  <a:schemeClr val="accent3">
                    <a:lumMod val="60000"/>
                    <a:lumOff val="40000"/>
                  </a:schemeClr>
                </a:solidFill>
              </a:rPr>
              <a:t> </a:t>
            </a:r>
            <a:r>
              <a:rPr lang="sr-Latn-RS" sz="1700" b="1" dirty="0" smtClean="0">
                <a:solidFill>
                  <a:schemeClr val="accent3">
                    <a:lumMod val="60000"/>
                    <a:lumOff val="40000"/>
                  </a:schemeClr>
                </a:solidFill>
              </a:rPr>
              <a:t>u cilju</a:t>
            </a:r>
            <a:r>
              <a:rPr lang="en-US" sz="1700" b="1" dirty="0" smtClean="0">
                <a:solidFill>
                  <a:schemeClr val="accent3">
                    <a:lumMod val="60000"/>
                    <a:lumOff val="40000"/>
                  </a:schemeClr>
                </a:solidFill>
              </a:rPr>
              <a:t> </a:t>
            </a:r>
            <a:r>
              <a:rPr lang="en-US" sz="1700" b="1" dirty="0" err="1" smtClean="0">
                <a:solidFill>
                  <a:schemeClr val="accent3">
                    <a:lumMod val="60000"/>
                    <a:lumOff val="40000"/>
                  </a:schemeClr>
                </a:solidFill>
              </a:rPr>
              <a:t>poboljšanj</a:t>
            </a:r>
            <a:r>
              <a:rPr lang="sr-Latn-RS" sz="1700" b="1" dirty="0" smtClean="0">
                <a:solidFill>
                  <a:schemeClr val="accent3">
                    <a:lumMod val="60000"/>
                    <a:lumOff val="40000"/>
                  </a:schemeClr>
                </a:solidFill>
              </a:rPr>
              <a:t>a</a:t>
            </a:r>
            <a:r>
              <a:rPr lang="en-US" sz="1700" b="1" dirty="0" smtClean="0">
                <a:solidFill>
                  <a:schemeClr val="accent3">
                    <a:lumMod val="60000"/>
                    <a:lumOff val="40000"/>
                  </a:schemeClr>
                </a:solidFill>
              </a:rPr>
              <a:t> </a:t>
            </a:r>
            <a:r>
              <a:rPr lang="en-US" sz="1700" b="1" dirty="0" err="1" smtClean="0">
                <a:solidFill>
                  <a:schemeClr val="accent3">
                    <a:lumMod val="60000"/>
                    <a:lumOff val="40000"/>
                  </a:schemeClr>
                </a:solidFill>
              </a:rPr>
              <a:t>kvalitet</a:t>
            </a:r>
            <a:r>
              <a:rPr lang="sr-Latn-RS" sz="1700" b="1" dirty="0" smtClean="0">
                <a:solidFill>
                  <a:schemeClr val="accent3">
                    <a:lumMod val="60000"/>
                    <a:lumOff val="40000"/>
                  </a:schemeClr>
                </a:solidFill>
              </a:rPr>
              <a:t>a</a:t>
            </a:r>
            <a:r>
              <a:rPr lang="en-US" sz="1700" b="1" dirty="0" smtClean="0">
                <a:solidFill>
                  <a:schemeClr val="accent3">
                    <a:lumMod val="60000"/>
                    <a:lumOff val="40000"/>
                  </a:schemeClr>
                </a:solidFill>
              </a:rPr>
              <a:t> </a:t>
            </a:r>
            <a:r>
              <a:rPr lang="en-US" sz="1700" b="1" dirty="0" err="1">
                <a:solidFill>
                  <a:schemeClr val="accent3">
                    <a:lumMod val="60000"/>
                    <a:lumOff val="40000"/>
                  </a:schemeClr>
                </a:solidFill>
              </a:rPr>
              <a:t>života</a:t>
            </a:r>
            <a:endParaRPr lang="en-US" sz="1700" b="1" dirty="0">
              <a:solidFill>
                <a:schemeClr val="accent3">
                  <a:lumMod val="60000"/>
                  <a:lumOff val="40000"/>
                </a:schemeClr>
              </a:solidFill>
            </a:endParaRPr>
          </a:p>
          <a:p>
            <a:pPr eaLnBrk="1" hangingPunct="1">
              <a:lnSpc>
                <a:spcPct val="90000"/>
              </a:lnSpc>
              <a:spcBef>
                <a:spcPct val="50000"/>
              </a:spcBef>
            </a:pPr>
            <a:endParaRPr lang="en-US" sz="1800" b="1" dirty="0" smtClean="0">
              <a:solidFill>
                <a:srgbClr val="FF0000"/>
              </a:solidFill>
            </a:endParaRPr>
          </a:p>
        </p:txBody>
      </p:sp>
      <p:sp>
        <p:nvSpPr>
          <p:cNvPr id="34821" name="Rectangle 2"/>
          <p:cNvSpPr>
            <a:spLocks noChangeArrowheads="1"/>
          </p:cNvSpPr>
          <p:nvPr/>
        </p:nvSpPr>
        <p:spPr bwMode="auto">
          <a:xfrm>
            <a:off x="457200" y="188913"/>
            <a:ext cx="82296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sr-Latn-RS" sz="2400" b="1" dirty="0" smtClean="0">
                <a:solidFill>
                  <a:srgbClr val="009999"/>
                </a:solidFill>
              </a:rPr>
              <a:t>Mere ruralnog razvoja</a:t>
            </a:r>
            <a:endParaRPr lang="en-GB" sz="2400" b="1" dirty="0">
              <a:solidFill>
                <a:srgbClr val="009999"/>
              </a:solidFill>
            </a:endParaRPr>
          </a:p>
        </p:txBody>
      </p:sp>
      <p:pic>
        <p:nvPicPr>
          <p:cNvPr id="6" name="Picture 12"/>
          <p:cNvPicPr>
            <a:picLocks noChangeAspect="1" noChangeArrowheads="1"/>
          </p:cNvPicPr>
          <p:nvPr/>
        </p:nvPicPr>
        <p:blipFill>
          <a:blip r:embed="rId3" cstate="print">
            <a:clrChange>
              <a:clrFrom>
                <a:srgbClr val="B3CCE6"/>
              </a:clrFrom>
              <a:clrTo>
                <a:srgbClr val="B3CCE6">
                  <a:alpha val="0"/>
                </a:srgbClr>
              </a:clrTo>
            </a:clrChange>
            <a:extLst>
              <a:ext uri="{28A0092B-C50C-407E-A947-70E740481C1C}">
                <a14:useLocalDpi xmlns:a14="http://schemas.microsoft.com/office/drawing/2010/main" val="0"/>
              </a:ext>
            </a:extLst>
          </a:blip>
          <a:srcRect/>
          <a:stretch>
            <a:fillRect/>
          </a:stretch>
        </p:blipFill>
        <p:spPr bwMode="auto">
          <a:xfrm>
            <a:off x="0" y="0"/>
            <a:ext cx="45085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135738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3E95942-E54C-4FB5-9F01-1BB8C5FAE5F6}" type="slidenum">
              <a:rPr lang="en-GB">
                <a:solidFill>
                  <a:srgbClr val="333333"/>
                </a:solidFill>
              </a:rPr>
              <a:pPr eaLnBrk="1" hangingPunct="1"/>
              <a:t>17</a:t>
            </a:fld>
            <a:endParaRPr lang="en-GB">
              <a:solidFill>
                <a:srgbClr val="333333"/>
              </a:solidFill>
            </a:endParaRPr>
          </a:p>
        </p:txBody>
      </p:sp>
      <p:sp>
        <p:nvSpPr>
          <p:cNvPr id="35843" name="Segnaposto numero diapositiva 5"/>
          <p:cNvSpPr txBox="1">
            <a:spLocks noGrp="1"/>
          </p:cNvSpPr>
          <p:nvPr/>
        </p:nvSpPr>
        <p:spPr bwMode="auto">
          <a:xfrm>
            <a:off x="6553200" y="6453188"/>
            <a:ext cx="2133600" cy="17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396AD389-8A0E-40D3-BE53-57733DE0684B}" type="slidenum">
              <a:rPr lang="en-GB" sz="1000" b="1">
                <a:solidFill>
                  <a:srgbClr val="333333"/>
                </a:solidFill>
              </a:rPr>
              <a:pPr algn="r" eaLnBrk="1" hangingPunct="1"/>
              <a:t>17</a:t>
            </a:fld>
            <a:endParaRPr lang="en-GB" sz="1000" b="1">
              <a:solidFill>
                <a:srgbClr val="333333"/>
              </a:solidFill>
            </a:endParaRPr>
          </a:p>
        </p:txBody>
      </p:sp>
      <p:sp>
        <p:nvSpPr>
          <p:cNvPr id="35844" name="Rectangle 3"/>
          <p:cNvSpPr>
            <a:spLocks noGrp="1" noChangeArrowheads="1"/>
          </p:cNvSpPr>
          <p:nvPr>
            <p:ph type="body" idx="4294967295"/>
          </p:nvPr>
        </p:nvSpPr>
        <p:spPr>
          <a:xfrm>
            <a:off x="395288" y="692150"/>
            <a:ext cx="8302625" cy="5400675"/>
          </a:xfrm>
        </p:spPr>
        <p:txBody>
          <a:bodyPr>
            <a:normAutofit lnSpcReduction="10000"/>
          </a:bodyPr>
          <a:lstStyle/>
          <a:p>
            <a:pPr eaLnBrk="1" hangingPunct="1"/>
            <a:r>
              <a:rPr lang="sr-Latn-RS" b="1" dirty="0" smtClean="0">
                <a:solidFill>
                  <a:srgbClr val="FF0000"/>
                </a:solidFill>
              </a:rPr>
              <a:t>Organska proizvodnja</a:t>
            </a:r>
            <a:r>
              <a:rPr lang="en-US" b="1" dirty="0" smtClean="0">
                <a:solidFill>
                  <a:srgbClr val="FF0000"/>
                </a:solidFill>
              </a:rPr>
              <a:t> </a:t>
            </a:r>
            <a:r>
              <a:rPr lang="en-US" b="1" dirty="0" smtClean="0">
                <a:solidFill>
                  <a:schemeClr val="accent2"/>
                </a:solidFill>
              </a:rPr>
              <a:t>–</a:t>
            </a:r>
            <a:r>
              <a:rPr lang="sr-Latn-RS" b="1" dirty="0" smtClean="0">
                <a:solidFill>
                  <a:schemeClr val="accent2"/>
                </a:solidFill>
              </a:rPr>
              <a:t>posebna mera radi povećanja vidljivosti</a:t>
            </a:r>
            <a:r>
              <a:rPr lang="en-US" b="1" dirty="0" smtClean="0">
                <a:solidFill>
                  <a:schemeClr val="accent2"/>
                </a:solidFill>
              </a:rPr>
              <a:t> </a:t>
            </a:r>
          </a:p>
          <a:p>
            <a:pPr eaLnBrk="1" hangingPunct="1">
              <a:spcBef>
                <a:spcPct val="50000"/>
              </a:spcBef>
            </a:pPr>
            <a:r>
              <a:rPr lang="sr-Latn-RS" b="1" dirty="0" smtClean="0">
                <a:solidFill>
                  <a:srgbClr val="FF0000"/>
                </a:solidFill>
              </a:rPr>
              <a:t>Agro ekološke mere</a:t>
            </a:r>
            <a:r>
              <a:rPr lang="en-US" b="1" dirty="0" smtClean="0">
                <a:solidFill>
                  <a:srgbClr val="FF0000"/>
                </a:solidFill>
              </a:rPr>
              <a:t>-</a:t>
            </a:r>
            <a:r>
              <a:rPr lang="sr-Latn-RS" b="1" dirty="0" smtClean="0">
                <a:solidFill>
                  <a:srgbClr val="FF0000"/>
                </a:solidFill>
              </a:rPr>
              <a:t>plaćanje za mere protiv klimatskih promena</a:t>
            </a:r>
            <a:endParaRPr lang="en-US" b="1" dirty="0" smtClean="0">
              <a:solidFill>
                <a:srgbClr val="FF0000"/>
              </a:solidFill>
            </a:endParaRPr>
          </a:p>
          <a:p>
            <a:r>
              <a:rPr lang="en-GB" sz="2400" dirty="0" smtClean="0"/>
              <a:t>	</a:t>
            </a:r>
            <a:r>
              <a:rPr lang="en-GB" dirty="0" err="1" smtClean="0">
                <a:solidFill>
                  <a:srgbClr val="5F5F5F"/>
                </a:solidFill>
              </a:rPr>
              <a:t>Širok</a:t>
            </a:r>
            <a:r>
              <a:rPr lang="en-GB" dirty="0" smtClean="0">
                <a:solidFill>
                  <a:srgbClr val="5F5F5F"/>
                </a:solidFill>
              </a:rPr>
              <a:t> </a:t>
            </a:r>
            <a:r>
              <a:rPr lang="en-GB" dirty="0" err="1">
                <a:solidFill>
                  <a:srgbClr val="5F5F5F"/>
                </a:solidFill>
              </a:rPr>
              <a:t>raspon</a:t>
            </a:r>
            <a:r>
              <a:rPr lang="en-GB" dirty="0">
                <a:solidFill>
                  <a:srgbClr val="5F5F5F"/>
                </a:solidFill>
              </a:rPr>
              <a:t> </a:t>
            </a:r>
            <a:r>
              <a:rPr lang="en-GB" dirty="0" err="1" smtClean="0">
                <a:solidFill>
                  <a:srgbClr val="5F5F5F"/>
                </a:solidFill>
              </a:rPr>
              <a:t>ob</a:t>
            </a:r>
            <a:r>
              <a:rPr lang="sr-Latn-RS" dirty="0" smtClean="0">
                <a:solidFill>
                  <a:srgbClr val="5F5F5F"/>
                </a:solidFill>
              </a:rPr>
              <a:t>a</a:t>
            </a:r>
            <a:r>
              <a:rPr lang="en-GB" dirty="0" err="1" smtClean="0">
                <a:solidFill>
                  <a:srgbClr val="5F5F5F"/>
                </a:solidFill>
              </a:rPr>
              <a:t>vez</a:t>
            </a:r>
            <a:r>
              <a:rPr lang="sr-Latn-RS" dirty="0" smtClean="0">
                <a:solidFill>
                  <a:srgbClr val="5F5F5F"/>
                </a:solidFill>
              </a:rPr>
              <a:t>a</a:t>
            </a:r>
            <a:r>
              <a:rPr lang="en-GB" dirty="0" smtClean="0">
                <a:solidFill>
                  <a:srgbClr val="5F5F5F"/>
                </a:solidFill>
              </a:rPr>
              <a:t> </a:t>
            </a:r>
            <a:r>
              <a:rPr lang="en-GB" dirty="0" err="1">
                <a:solidFill>
                  <a:srgbClr val="5F5F5F"/>
                </a:solidFill>
              </a:rPr>
              <a:t>koje</a:t>
            </a:r>
            <a:r>
              <a:rPr lang="en-GB" dirty="0">
                <a:solidFill>
                  <a:srgbClr val="5F5F5F"/>
                </a:solidFill>
              </a:rPr>
              <a:t> </a:t>
            </a:r>
            <a:r>
              <a:rPr lang="en-GB" dirty="0" err="1">
                <a:solidFill>
                  <a:srgbClr val="5F5F5F"/>
                </a:solidFill>
              </a:rPr>
              <a:t>su</a:t>
            </a:r>
            <a:r>
              <a:rPr lang="en-GB" dirty="0">
                <a:solidFill>
                  <a:srgbClr val="5F5F5F"/>
                </a:solidFill>
              </a:rPr>
              <a:t> </a:t>
            </a:r>
            <a:r>
              <a:rPr lang="en-GB" dirty="0" err="1">
                <a:solidFill>
                  <a:srgbClr val="5F5F5F"/>
                </a:solidFill>
              </a:rPr>
              <a:t>izvan</a:t>
            </a:r>
            <a:r>
              <a:rPr lang="en-GB" dirty="0">
                <a:solidFill>
                  <a:srgbClr val="5F5F5F"/>
                </a:solidFill>
              </a:rPr>
              <a:t> </a:t>
            </a:r>
            <a:r>
              <a:rPr lang="en-GB" dirty="0" err="1">
                <a:solidFill>
                  <a:srgbClr val="5F5F5F"/>
                </a:solidFill>
              </a:rPr>
              <a:t>zakonskih</a:t>
            </a:r>
            <a:r>
              <a:rPr lang="en-GB" dirty="0">
                <a:solidFill>
                  <a:srgbClr val="5F5F5F"/>
                </a:solidFill>
              </a:rPr>
              <a:t> </a:t>
            </a:r>
            <a:r>
              <a:rPr lang="en-GB" dirty="0" smtClean="0">
                <a:solidFill>
                  <a:srgbClr val="5F5F5F"/>
                </a:solidFill>
              </a:rPr>
              <a:t>, </a:t>
            </a:r>
            <a:r>
              <a:rPr lang="en-GB" dirty="0">
                <a:solidFill>
                  <a:srgbClr val="5F5F5F"/>
                </a:solidFill>
              </a:rPr>
              <a:t>a </a:t>
            </a:r>
            <a:r>
              <a:rPr lang="en-GB" dirty="0" err="1">
                <a:solidFill>
                  <a:srgbClr val="5F5F5F"/>
                </a:solidFill>
              </a:rPr>
              <a:t>odnose</a:t>
            </a:r>
            <a:r>
              <a:rPr lang="en-GB" dirty="0">
                <a:solidFill>
                  <a:srgbClr val="5F5F5F"/>
                </a:solidFill>
              </a:rPr>
              <a:t> se </a:t>
            </a:r>
            <a:r>
              <a:rPr lang="en-GB" dirty="0" smtClean="0">
                <a:solidFill>
                  <a:srgbClr val="5F5F5F"/>
                </a:solidFill>
              </a:rPr>
              <a:t>:</a:t>
            </a:r>
          </a:p>
          <a:p>
            <a:pPr lvl="1" eaLnBrk="1" hangingPunct="1"/>
            <a:r>
              <a:rPr lang="sr-Latn-RS" sz="2000" dirty="0" smtClean="0"/>
              <a:t>Biodiverzitet i ekosistem</a:t>
            </a:r>
            <a:endParaRPr lang="en-GB" sz="2000" dirty="0" smtClean="0"/>
          </a:p>
          <a:p>
            <a:pPr lvl="1" eaLnBrk="1" hangingPunct="1"/>
            <a:r>
              <a:rPr lang="sr-Latn-RS" sz="2000" dirty="0" smtClean="0"/>
              <a:t>Klimatske </a:t>
            </a:r>
            <a:r>
              <a:rPr lang="sr-Latn-RS" sz="2000" dirty="0" smtClean="0"/>
              <a:t>promene</a:t>
            </a:r>
            <a:endParaRPr lang="en-GB" sz="2000" dirty="0" smtClean="0"/>
          </a:p>
          <a:p>
            <a:pPr lvl="1" eaLnBrk="1" hangingPunct="1"/>
            <a:r>
              <a:rPr lang="sr-Latn-RS" sz="2000" dirty="0" smtClean="0"/>
              <a:t>Kvalitet i kvantitet vode</a:t>
            </a:r>
            <a:endParaRPr lang="en-GB" sz="2000" dirty="0" smtClean="0"/>
          </a:p>
          <a:p>
            <a:pPr lvl="1" eaLnBrk="1" hangingPunct="1"/>
            <a:r>
              <a:rPr lang="sr-Latn-RS" sz="2000" dirty="0" smtClean="0"/>
              <a:t>Kvantitet i kvalitet zemljišta</a:t>
            </a:r>
            <a:endParaRPr lang="en-GB" sz="2000" dirty="0" smtClean="0"/>
          </a:p>
          <a:p>
            <a:pPr lvl="1" eaLnBrk="1" hangingPunct="1"/>
            <a:r>
              <a:rPr lang="sr-Latn-RS" sz="2000" dirty="0" smtClean="0"/>
              <a:t>Pejzaž</a:t>
            </a:r>
            <a:endParaRPr lang="en-GB" sz="2000" dirty="0" smtClean="0"/>
          </a:p>
          <a:p>
            <a:pPr lvl="1" eaLnBrk="1" hangingPunct="1"/>
            <a:r>
              <a:rPr lang="sr-Latn-RS" sz="2000" dirty="0" smtClean="0"/>
              <a:t>Očuvanje genetskih resursa</a:t>
            </a:r>
            <a:endParaRPr lang="en-GB" sz="2000" dirty="0" smtClean="0"/>
          </a:p>
          <a:p>
            <a:pPr lvl="1" algn="r" eaLnBrk="1" hangingPunct="1">
              <a:buFontTx/>
              <a:buNone/>
            </a:pPr>
            <a:r>
              <a:rPr lang="sr-Latn-RS" sz="2000" b="1" i="1" u="sng" dirty="0" smtClean="0">
                <a:solidFill>
                  <a:schemeClr val="accent2"/>
                </a:solidFill>
              </a:rPr>
              <a:t>Šta je novo</a:t>
            </a:r>
            <a:r>
              <a:rPr lang="en-US" sz="2000" b="1" i="1" u="sng" dirty="0" smtClean="0">
                <a:solidFill>
                  <a:schemeClr val="accent2"/>
                </a:solidFill>
              </a:rPr>
              <a:t>?</a:t>
            </a:r>
          </a:p>
          <a:p>
            <a:pPr algn="r" eaLnBrk="1" hangingPunct="1"/>
            <a:r>
              <a:rPr lang="sr-Latn-RS" dirty="0" smtClean="0">
                <a:solidFill>
                  <a:schemeClr val="accent2"/>
                </a:solidFill>
              </a:rPr>
              <a:t>Veća fleksibilnost u dužini ugovora</a:t>
            </a:r>
            <a:r>
              <a:rPr lang="en-US" dirty="0" smtClean="0">
                <a:solidFill>
                  <a:schemeClr val="accent2"/>
                </a:solidFill>
              </a:rPr>
              <a:t> (</a:t>
            </a:r>
            <a:r>
              <a:rPr lang="sr-Latn-RS" dirty="0" smtClean="0">
                <a:solidFill>
                  <a:schemeClr val="accent2"/>
                </a:solidFill>
              </a:rPr>
              <a:t>mogućnost </a:t>
            </a:r>
            <a:r>
              <a:rPr lang="sr-Latn-RS" dirty="0" smtClean="0">
                <a:solidFill>
                  <a:schemeClr val="accent2"/>
                </a:solidFill>
              </a:rPr>
              <a:t>godišnjeg </a:t>
            </a:r>
            <a:r>
              <a:rPr lang="sr-Latn-RS" dirty="0" smtClean="0">
                <a:solidFill>
                  <a:schemeClr val="accent2"/>
                </a:solidFill>
              </a:rPr>
              <a:t>obnavljanja nakon 5 godina</a:t>
            </a:r>
            <a:r>
              <a:rPr lang="en-US" dirty="0" smtClean="0">
                <a:solidFill>
                  <a:schemeClr val="accent2"/>
                </a:solidFill>
              </a:rPr>
              <a:t>)</a:t>
            </a:r>
          </a:p>
          <a:p>
            <a:pPr algn="r" eaLnBrk="1" hangingPunct="1"/>
            <a:r>
              <a:rPr lang="sr-Latn-RS" dirty="0" smtClean="0">
                <a:solidFill>
                  <a:schemeClr val="accent2"/>
                </a:solidFill>
              </a:rPr>
              <a:t>Veći podsticaji za zajedničke projekte</a:t>
            </a:r>
            <a:endParaRPr lang="en-US" dirty="0" smtClean="0">
              <a:solidFill>
                <a:schemeClr val="accent2"/>
              </a:solidFill>
            </a:endParaRPr>
          </a:p>
          <a:p>
            <a:pPr algn="r" eaLnBrk="1" hangingPunct="1"/>
            <a:r>
              <a:rPr lang="sr-Latn-RS" dirty="0" smtClean="0">
                <a:solidFill>
                  <a:schemeClr val="accent2"/>
                </a:solidFill>
              </a:rPr>
              <a:t>Obaveza države lanice da obezbedi adekvatne treninge/informacije o programima</a:t>
            </a:r>
            <a:endParaRPr lang="en-US" dirty="0" smtClean="0">
              <a:solidFill>
                <a:schemeClr val="accent2"/>
              </a:solidFill>
            </a:endParaRPr>
          </a:p>
        </p:txBody>
      </p:sp>
      <p:sp>
        <p:nvSpPr>
          <p:cNvPr id="35845" name="Rectangle 2"/>
          <p:cNvSpPr>
            <a:spLocks noChangeArrowheads="1"/>
          </p:cNvSpPr>
          <p:nvPr/>
        </p:nvSpPr>
        <p:spPr bwMode="auto">
          <a:xfrm>
            <a:off x="457200" y="188913"/>
            <a:ext cx="82296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sr-Latn-RS" sz="2400" b="1" dirty="0" smtClean="0">
                <a:solidFill>
                  <a:srgbClr val="009999"/>
                </a:solidFill>
              </a:rPr>
              <a:t>Mere ruralnog razvoja</a:t>
            </a:r>
            <a:endParaRPr lang="en-GB" sz="2400" b="1" dirty="0">
              <a:solidFill>
                <a:srgbClr val="009999"/>
              </a:solidFill>
            </a:endParaRPr>
          </a:p>
        </p:txBody>
      </p:sp>
      <p:pic>
        <p:nvPicPr>
          <p:cNvPr id="6" name="Picture 12"/>
          <p:cNvPicPr>
            <a:picLocks noChangeAspect="1" noChangeArrowheads="1"/>
          </p:cNvPicPr>
          <p:nvPr/>
        </p:nvPicPr>
        <p:blipFill>
          <a:blip r:embed="rId3" cstate="print">
            <a:clrChange>
              <a:clrFrom>
                <a:srgbClr val="B3CCE6"/>
              </a:clrFrom>
              <a:clrTo>
                <a:srgbClr val="B3CCE6">
                  <a:alpha val="0"/>
                </a:srgbClr>
              </a:clrTo>
            </a:clrChange>
            <a:extLst>
              <a:ext uri="{28A0092B-C50C-407E-A947-70E740481C1C}">
                <a14:useLocalDpi xmlns:a14="http://schemas.microsoft.com/office/drawing/2010/main" val="0"/>
              </a:ext>
            </a:extLst>
          </a:blip>
          <a:srcRect/>
          <a:stretch>
            <a:fillRect/>
          </a:stretch>
        </p:blipFill>
        <p:spPr bwMode="auto">
          <a:xfrm>
            <a:off x="0" y="0"/>
            <a:ext cx="45085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118219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F899EA6-1006-4B29-9F55-6FE001FE23AC}" type="slidenum">
              <a:rPr lang="en-GB">
                <a:solidFill>
                  <a:srgbClr val="333333"/>
                </a:solidFill>
              </a:rPr>
              <a:pPr eaLnBrk="1" hangingPunct="1"/>
              <a:t>18</a:t>
            </a:fld>
            <a:endParaRPr lang="en-GB">
              <a:solidFill>
                <a:srgbClr val="333333"/>
              </a:solidFill>
            </a:endParaRPr>
          </a:p>
        </p:txBody>
      </p:sp>
      <p:sp>
        <p:nvSpPr>
          <p:cNvPr id="37891" name="Segnaposto numero diapositiva 5"/>
          <p:cNvSpPr txBox="1">
            <a:spLocks noGrp="1"/>
          </p:cNvSpPr>
          <p:nvPr/>
        </p:nvSpPr>
        <p:spPr bwMode="auto">
          <a:xfrm>
            <a:off x="6553200" y="6453188"/>
            <a:ext cx="2133600" cy="17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39B8FE35-7EEA-46A5-95B5-6523AA4C6034}" type="slidenum">
              <a:rPr lang="en-GB" sz="1000" b="1">
                <a:solidFill>
                  <a:srgbClr val="333333"/>
                </a:solidFill>
              </a:rPr>
              <a:pPr algn="r" eaLnBrk="1" hangingPunct="1"/>
              <a:t>18</a:t>
            </a:fld>
            <a:endParaRPr lang="en-GB" sz="1000" b="1">
              <a:solidFill>
                <a:srgbClr val="333333"/>
              </a:solidFill>
            </a:endParaRPr>
          </a:p>
        </p:txBody>
      </p:sp>
      <p:sp>
        <p:nvSpPr>
          <p:cNvPr id="37892" name="Rectangle 3"/>
          <p:cNvSpPr>
            <a:spLocks noGrp="1" noChangeArrowheads="1"/>
          </p:cNvSpPr>
          <p:nvPr>
            <p:ph type="body" idx="4294967295"/>
          </p:nvPr>
        </p:nvSpPr>
        <p:spPr>
          <a:xfrm>
            <a:off x="395288" y="692150"/>
            <a:ext cx="8302625" cy="5400675"/>
          </a:xfrm>
        </p:spPr>
        <p:txBody>
          <a:bodyPr>
            <a:normAutofit/>
          </a:bodyPr>
          <a:lstStyle/>
          <a:p>
            <a:pPr>
              <a:lnSpc>
                <a:spcPct val="90000"/>
              </a:lnSpc>
              <a:spcBef>
                <a:spcPct val="50000"/>
              </a:spcBef>
            </a:pPr>
            <a:r>
              <a:rPr lang="en-US" b="1" dirty="0" err="1" smtClean="0">
                <a:solidFill>
                  <a:srgbClr val="FF0000"/>
                </a:solidFill>
              </a:rPr>
              <a:t>Ulaganja</a:t>
            </a:r>
            <a:r>
              <a:rPr lang="en-US" b="1" dirty="0" smtClean="0">
                <a:solidFill>
                  <a:srgbClr val="FF0000"/>
                </a:solidFill>
              </a:rPr>
              <a:t> u</a:t>
            </a:r>
            <a:r>
              <a:rPr lang="sr-Latn-RS" b="1" dirty="0" smtClean="0">
                <a:solidFill>
                  <a:srgbClr val="FF0000"/>
                </a:solidFill>
              </a:rPr>
              <a:t> razvoj</a:t>
            </a:r>
            <a:r>
              <a:rPr lang="en-US" b="1" dirty="0" smtClean="0">
                <a:solidFill>
                  <a:srgbClr val="FF0000"/>
                </a:solidFill>
              </a:rPr>
              <a:t> </a:t>
            </a:r>
            <a:r>
              <a:rPr lang="en-US" b="1" dirty="0" err="1" smtClean="0">
                <a:solidFill>
                  <a:srgbClr val="FF0000"/>
                </a:solidFill>
              </a:rPr>
              <a:t>šumsko</a:t>
            </a:r>
            <a:r>
              <a:rPr lang="sr-Latn-RS" b="1" dirty="0" smtClean="0">
                <a:solidFill>
                  <a:srgbClr val="FF0000"/>
                </a:solidFill>
              </a:rPr>
              <a:t>g</a:t>
            </a:r>
            <a:r>
              <a:rPr lang="en-US" b="1" dirty="0" smtClean="0">
                <a:solidFill>
                  <a:srgbClr val="FF0000"/>
                </a:solidFill>
              </a:rPr>
              <a:t> </a:t>
            </a:r>
            <a:r>
              <a:rPr lang="en-US" b="1" dirty="0" err="1" smtClean="0">
                <a:solidFill>
                  <a:srgbClr val="FF0000"/>
                </a:solidFill>
              </a:rPr>
              <a:t>područj</a:t>
            </a:r>
            <a:r>
              <a:rPr lang="sr-Latn-RS" b="1" dirty="0" smtClean="0">
                <a:solidFill>
                  <a:srgbClr val="FF0000"/>
                </a:solidFill>
              </a:rPr>
              <a:t>a</a:t>
            </a:r>
            <a:r>
              <a:rPr lang="en-US" b="1" dirty="0" smtClean="0">
                <a:solidFill>
                  <a:srgbClr val="FF0000"/>
                </a:solidFill>
              </a:rPr>
              <a:t>  </a:t>
            </a:r>
            <a:r>
              <a:rPr lang="en-US" b="1" dirty="0">
                <a:solidFill>
                  <a:srgbClr val="FF0000"/>
                </a:solidFill>
              </a:rPr>
              <a:t>i </a:t>
            </a:r>
            <a:r>
              <a:rPr lang="en-US" b="1" dirty="0" err="1">
                <a:solidFill>
                  <a:srgbClr val="FF0000"/>
                </a:solidFill>
              </a:rPr>
              <a:t>poboljšanje</a:t>
            </a:r>
            <a:r>
              <a:rPr lang="en-US" b="1" dirty="0">
                <a:solidFill>
                  <a:srgbClr val="FF0000"/>
                </a:solidFill>
              </a:rPr>
              <a:t> </a:t>
            </a:r>
            <a:r>
              <a:rPr lang="en-US" b="1" dirty="0" err="1">
                <a:solidFill>
                  <a:srgbClr val="FF0000"/>
                </a:solidFill>
              </a:rPr>
              <a:t>održivosti</a:t>
            </a:r>
            <a:r>
              <a:rPr lang="en-US" b="1" dirty="0">
                <a:solidFill>
                  <a:srgbClr val="FF0000"/>
                </a:solidFill>
              </a:rPr>
              <a:t> </a:t>
            </a:r>
            <a:r>
              <a:rPr lang="en-US" b="1" dirty="0" err="1" smtClean="0">
                <a:solidFill>
                  <a:srgbClr val="FF0000"/>
                </a:solidFill>
              </a:rPr>
              <a:t>šu</a:t>
            </a:r>
            <a:r>
              <a:rPr lang="sr-Latn-RS" b="1" dirty="0" smtClean="0">
                <a:solidFill>
                  <a:srgbClr val="FF0000"/>
                </a:solidFill>
              </a:rPr>
              <a:t>ma</a:t>
            </a:r>
            <a:endParaRPr lang="en-US" b="1" dirty="0" smtClean="0">
              <a:solidFill>
                <a:srgbClr val="FF0000"/>
              </a:solidFill>
            </a:endParaRPr>
          </a:p>
          <a:p>
            <a:pPr lvl="1"/>
            <a:r>
              <a:rPr lang="sr-Latn-RS" sz="1200" dirty="0" smtClean="0"/>
              <a:t>Obnova šuma , stvaranje novih površina pod šumom</a:t>
            </a:r>
            <a:endParaRPr lang="sr-Latn-RS" sz="1200" dirty="0"/>
          </a:p>
          <a:p>
            <a:pPr lvl="1"/>
            <a:r>
              <a:rPr lang="sr-Latn-RS" sz="1200" dirty="0" smtClean="0"/>
              <a:t>Stvaranje  poljoprivredno-šumarskih sistema</a:t>
            </a:r>
            <a:endParaRPr lang="sr-Latn-RS" sz="1200" dirty="0"/>
          </a:p>
          <a:p>
            <a:pPr lvl="1"/>
            <a:r>
              <a:rPr lang="sr-Latn-RS" sz="1200" dirty="0"/>
              <a:t>Prevencija i obnova oštećenja šuma od požara i prirodnih katastrofa</a:t>
            </a:r>
          </a:p>
          <a:p>
            <a:pPr lvl="1"/>
            <a:r>
              <a:rPr lang="sr-Latn-RS" sz="1200" dirty="0"/>
              <a:t>Ulaganja u otpornost, </a:t>
            </a:r>
            <a:r>
              <a:rPr lang="sr-Latn-RS" sz="1200" dirty="0" smtClean="0"/>
              <a:t>ekološku  vrednost </a:t>
            </a:r>
            <a:r>
              <a:rPr lang="sr-Latn-RS" sz="1200" dirty="0"/>
              <a:t>šumskih </a:t>
            </a:r>
            <a:r>
              <a:rPr lang="sr-Latn-RS" sz="1200" dirty="0" smtClean="0"/>
              <a:t>ekosisterma</a:t>
            </a:r>
            <a:endParaRPr lang="sr-Latn-RS" sz="1200" dirty="0"/>
          </a:p>
          <a:p>
            <a:pPr lvl="1"/>
            <a:r>
              <a:rPr lang="sr-Latn-RS" sz="1200" dirty="0"/>
              <a:t>Ulaganja u nove tehnologije šumarstva, prerade i marketing proizvoda šumarstva</a:t>
            </a:r>
          </a:p>
          <a:p>
            <a:pPr lvl="1" eaLnBrk="1" hangingPunct="1">
              <a:lnSpc>
                <a:spcPct val="100000"/>
              </a:lnSpc>
            </a:pPr>
            <a:endParaRPr lang="sr-Latn-RS" sz="1200" dirty="0" smtClean="0"/>
          </a:p>
          <a:p>
            <a:pPr marL="0" lvl="1" indent="0" eaLnBrk="1" hangingPunct="1">
              <a:lnSpc>
                <a:spcPct val="100000"/>
              </a:lnSpc>
              <a:buNone/>
            </a:pPr>
            <a:endParaRPr lang="en-US" sz="1200" dirty="0" smtClean="0">
              <a:solidFill>
                <a:schemeClr val="tx1"/>
              </a:solidFill>
            </a:endParaRPr>
          </a:p>
          <a:p>
            <a:pPr lvl="1" algn="r" eaLnBrk="1" hangingPunct="1">
              <a:lnSpc>
                <a:spcPct val="100000"/>
              </a:lnSpc>
              <a:buFontTx/>
              <a:buNone/>
            </a:pPr>
            <a:r>
              <a:rPr lang="sr-Latn-RS" sz="2000" b="1" i="1" u="sng" dirty="0" smtClean="0">
                <a:solidFill>
                  <a:schemeClr val="accent2"/>
                </a:solidFill>
              </a:rPr>
              <a:t>Šta je novo</a:t>
            </a:r>
            <a:r>
              <a:rPr lang="en-US" sz="2000" b="1" i="1" u="sng" dirty="0" smtClean="0">
                <a:solidFill>
                  <a:schemeClr val="accent2"/>
                </a:solidFill>
              </a:rPr>
              <a:t>?</a:t>
            </a:r>
          </a:p>
          <a:p>
            <a:pPr algn="r">
              <a:lnSpc>
                <a:spcPct val="90000"/>
              </a:lnSpc>
            </a:pPr>
            <a:r>
              <a:rPr lang="en-US" dirty="0" err="1" smtClean="0">
                <a:solidFill>
                  <a:schemeClr val="accent2"/>
                </a:solidFill>
              </a:rPr>
              <a:t>Racionalizacija</a:t>
            </a:r>
            <a:r>
              <a:rPr lang="en-US" dirty="0" smtClean="0">
                <a:solidFill>
                  <a:schemeClr val="accent2"/>
                </a:solidFill>
              </a:rPr>
              <a:t> </a:t>
            </a:r>
            <a:r>
              <a:rPr lang="en-US" dirty="0" err="1">
                <a:solidFill>
                  <a:schemeClr val="accent2"/>
                </a:solidFill>
              </a:rPr>
              <a:t>nekoliko</a:t>
            </a:r>
            <a:r>
              <a:rPr lang="en-US" dirty="0">
                <a:solidFill>
                  <a:schemeClr val="accent2"/>
                </a:solidFill>
              </a:rPr>
              <a:t> </a:t>
            </a:r>
            <a:r>
              <a:rPr lang="en-US" dirty="0" err="1" smtClean="0">
                <a:solidFill>
                  <a:schemeClr val="accent2"/>
                </a:solidFill>
              </a:rPr>
              <a:t>mera</a:t>
            </a:r>
            <a:r>
              <a:rPr lang="en-US" dirty="0" smtClean="0">
                <a:solidFill>
                  <a:schemeClr val="accent2"/>
                </a:solidFill>
              </a:rPr>
              <a:t> </a:t>
            </a:r>
            <a:r>
              <a:rPr lang="en-US" dirty="0">
                <a:solidFill>
                  <a:schemeClr val="accent2"/>
                </a:solidFill>
              </a:rPr>
              <a:t>i </a:t>
            </a:r>
            <a:r>
              <a:rPr lang="en-US" dirty="0" err="1">
                <a:solidFill>
                  <a:schemeClr val="accent2"/>
                </a:solidFill>
              </a:rPr>
              <a:t>razne</a:t>
            </a:r>
            <a:r>
              <a:rPr lang="en-US" dirty="0">
                <a:solidFill>
                  <a:schemeClr val="accent2"/>
                </a:solidFill>
              </a:rPr>
              <a:t> </a:t>
            </a:r>
            <a:r>
              <a:rPr lang="en-US" dirty="0" err="1" smtClean="0">
                <a:solidFill>
                  <a:schemeClr val="accent2"/>
                </a:solidFill>
              </a:rPr>
              <a:t>promene</a:t>
            </a:r>
            <a:r>
              <a:rPr lang="en-US" dirty="0" smtClean="0">
                <a:solidFill>
                  <a:schemeClr val="accent2"/>
                </a:solidFill>
              </a:rPr>
              <a:t> </a:t>
            </a:r>
            <a:r>
              <a:rPr lang="en-US" dirty="0" err="1">
                <a:solidFill>
                  <a:schemeClr val="accent2"/>
                </a:solidFill>
              </a:rPr>
              <a:t>na</a:t>
            </a:r>
            <a:r>
              <a:rPr lang="en-US" dirty="0">
                <a:solidFill>
                  <a:schemeClr val="accent2"/>
                </a:solidFill>
              </a:rPr>
              <a:t> </a:t>
            </a:r>
            <a:r>
              <a:rPr lang="sr-Latn-RS" dirty="0" smtClean="0">
                <a:solidFill>
                  <a:schemeClr val="accent2"/>
                </a:solidFill>
              </a:rPr>
              <a:t>kvalifikovanost</a:t>
            </a:r>
            <a:r>
              <a:rPr lang="en-US" dirty="0" smtClean="0">
                <a:solidFill>
                  <a:schemeClr val="accent2"/>
                </a:solidFill>
              </a:rPr>
              <a:t>, </a:t>
            </a:r>
            <a:r>
              <a:rPr lang="en-US" dirty="0" err="1">
                <a:solidFill>
                  <a:schemeClr val="accent2"/>
                </a:solidFill>
              </a:rPr>
              <a:t>nivo</a:t>
            </a:r>
            <a:r>
              <a:rPr lang="en-US" dirty="0">
                <a:solidFill>
                  <a:schemeClr val="accent2"/>
                </a:solidFill>
              </a:rPr>
              <a:t>, </a:t>
            </a:r>
            <a:r>
              <a:rPr lang="en-US" dirty="0" err="1" smtClean="0">
                <a:solidFill>
                  <a:schemeClr val="accent2"/>
                </a:solidFill>
              </a:rPr>
              <a:t>vreme</a:t>
            </a:r>
            <a:r>
              <a:rPr lang="en-US" dirty="0" smtClean="0">
                <a:solidFill>
                  <a:schemeClr val="accent2"/>
                </a:solidFill>
              </a:rPr>
              <a:t> </a:t>
            </a:r>
            <a:r>
              <a:rPr lang="en-US" dirty="0" err="1" smtClean="0">
                <a:solidFill>
                  <a:schemeClr val="accent2"/>
                </a:solidFill>
              </a:rPr>
              <a:t>trajanja</a:t>
            </a:r>
            <a:r>
              <a:rPr lang="sr-Latn-RS" dirty="0" smtClean="0">
                <a:solidFill>
                  <a:schemeClr val="accent2"/>
                </a:solidFill>
              </a:rPr>
              <a:t> podrške</a:t>
            </a:r>
            <a:r>
              <a:rPr lang="en-US" dirty="0" smtClean="0">
                <a:solidFill>
                  <a:schemeClr val="accent2"/>
                </a:solidFill>
              </a:rPr>
              <a:t> </a:t>
            </a:r>
          </a:p>
          <a:p>
            <a:pPr>
              <a:lnSpc>
                <a:spcPct val="90000"/>
              </a:lnSpc>
              <a:spcBef>
                <a:spcPct val="50000"/>
              </a:spcBef>
            </a:pPr>
            <a:r>
              <a:rPr lang="en-US" b="1" dirty="0" err="1" smtClean="0">
                <a:solidFill>
                  <a:srgbClr val="FF0000"/>
                </a:solidFill>
              </a:rPr>
              <a:t>Šuma</a:t>
            </a:r>
            <a:r>
              <a:rPr lang="sr-Latn-RS" b="1" dirty="0" smtClean="0">
                <a:solidFill>
                  <a:srgbClr val="FF0000"/>
                </a:solidFill>
              </a:rPr>
              <a:t>rsko</a:t>
            </a:r>
            <a:r>
              <a:rPr lang="en-US" b="1" dirty="0" smtClean="0">
                <a:solidFill>
                  <a:srgbClr val="FF0000"/>
                </a:solidFill>
              </a:rPr>
              <a:t>-</a:t>
            </a:r>
            <a:r>
              <a:rPr lang="en-US" b="1" dirty="0" err="1" smtClean="0">
                <a:solidFill>
                  <a:srgbClr val="FF0000"/>
                </a:solidFill>
              </a:rPr>
              <a:t>ekološke</a:t>
            </a:r>
            <a:r>
              <a:rPr lang="en-US" b="1" dirty="0" smtClean="0">
                <a:solidFill>
                  <a:srgbClr val="FF0000"/>
                </a:solidFill>
              </a:rPr>
              <a:t> </a:t>
            </a:r>
            <a:r>
              <a:rPr lang="en-US" b="1" dirty="0">
                <a:solidFill>
                  <a:srgbClr val="FF0000"/>
                </a:solidFill>
              </a:rPr>
              <a:t>i </a:t>
            </a:r>
            <a:r>
              <a:rPr lang="en-US" b="1" dirty="0" err="1">
                <a:solidFill>
                  <a:srgbClr val="FF0000"/>
                </a:solidFill>
              </a:rPr>
              <a:t>klimatske</a:t>
            </a:r>
            <a:r>
              <a:rPr lang="en-US" b="1" dirty="0">
                <a:solidFill>
                  <a:srgbClr val="FF0000"/>
                </a:solidFill>
              </a:rPr>
              <a:t> </a:t>
            </a:r>
            <a:r>
              <a:rPr lang="en-US" b="1" dirty="0" err="1">
                <a:solidFill>
                  <a:srgbClr val="FF0000"/>
                </a:solidFill>
              </a:rPr>
              <a:t>usluge</a:t>
            </a:r>
            <a:r>
              <a:rPr lang="en-US" b="1" dirty="0">
                <a:solidFill>
                  <a:srgbClr val="FF0000"/>
                </a:solidFill>
              </a:rPr>
              <a:t> i </a:t>
            </a:r>
            <a:r>
              <a:rPr lang="en-US" b="1" dirty="0" err="1">
                <a:solidFill>
                  <a:srgbClr val="FF0000"/>
                </a:solidFill>
              </a:rPr>
              <a:t>zaštite</a:t>
            </a:r>
            <a:r>
              <a:rPr lang="en-US" b="1" dirty="0">
                <a:solidFill>
                  <a:srgbClr val="FF0000"/>
                </a:solidFill>
              </a:rPr>
              <a:t> </a:t>
            </a:r>
            <a:r>
              <a:rPr lang="en-US" b="1" dirty="0" err="1" smtClean="0">
                <a:solidFill>
                  <a:srgbClr val="FF0000"/>
                </a:solidFill>
              </a:rPr>
              <a:t>šuma</a:t>
            </a:r>
            <a:endParaRPr lang="en-US" b="1" dirty="0" smtClean="0">
              <a:solidFill>
                <a:srgbClr val="FF0000"/>
              </a:solidFill>
            </a:endParaRPr>
          </a:p>
          <a:p>
            <a:pPr lvl="1"/>
            <a:r>
              <a:rPr lang="sr-Latn-RS" sz="1400" dirty="0" smtClean="0"/>
              <a:t>Šumarsko ekološke</a:t>
            </a:r>
            <a:r>
              <a:rPr lang="en-GB" sz="1400" dirty="0" smtClean="0"/>
              <a:t>-</a:t>
            </a:r>
            <a:r>
              <a:rPr lang="en-GB" sz="1400" dirty="0" err="1" smtClean="0"/>
              <a:t>okoliš</a:t>
            </a:r>
            <a:r>
              <a:rPr lang="en-GB" sz="1400" dirty="0" smtClean="0"/>
              <a:t> </a:t>
            </a:r>
            <a:r>
              <a:rPr lang="en-GB" sz="1400" dirty="0" err="1" smtClean="0"/>
              <a:t>ob</a:t>
            </a:r>
            <a:r>
              <a:rPr lang="sr-Latn-RS" sz="1400" dirty="0" smtClean="0"/>
              <a:t>a</a:t>
            </a:r>
            <a:r>
              <a:rPr lang="en-GB" sz="1400" dirty="0" err="1" smtClean="0"/>
              <a:t>veze</a:t>
            </a:r>
            <a:r>
              <a:rPr lang="en-GB" sz="1400" dirty="0" smtClean="0"/>
              <a:t> </a:t>
            </a:r>
            <a:r>
              <a:rPr lang="en-GB" sz="1400" dirty="0" err="1"/>
              <a:t>koje</a:t>
            </a:r>
            <a:r>
              <a:rPr lang="en-GB" sz="1400" dirty="0"/>
              <a:t> </a:t>
            </a:r>
            <a:r>
              <a:rPr lang="en-GB" sz="1400" dirty="0" err="1"/>
              <a:t>su</a:t>
            </a:r>
            <a:r>
              <a:rPr lang="en-GB" sz="1400" dirty="0"/>
              <a:t> </a:t>
            </a:r>
            <a:r>
              <a:rPr lang="sr-Latn-RS" sz="1400" dirty="0"/>
              <a:t> </a:t>
            </a:r>
            <a:r>
              <a:rPr lang="en-GB" sz="1400" dirty="0" smtClean="0"/>
              <a:t>van </a:t>
            </a:r>
            <a:r>
              <a:rPr lang="en-GB" sz="1400" dirty="0" err="1"/>
              <a:t>zakonskih</a:t>
            </a:r>
            <a:r>
              <a:rPr lang="en-GB" sz="1400" dirty="0"/>
              <a:t> </a:t>
            </a:r>
            <a:r>
              <a:rPr lang="en-GB" sz="1400" dirty="0" err="1" smtClean="0"/>
              <a:t>ob</a:t>
            </a:r>
            <a:r>
              <a:rPr lang="sr-Latn-RS" sz="1400" dirty="0" smtClean="0"/>
              <a:t>a</a:t>
            </a:r>
            <a:r>
              <a:rPr lang="en-GB" sz="1400" dirty="0" err="1" smtClean="0"/>
              <a:t>veza</a:t>
            </a:r>
            <a:endParaRPr lang="en-GB" sz="1400" dirty="0"/>
          </a:p>
          <a:p>
            <a:pPr lvl="1"/>
            <a:r>
              <a:rPr lang="en-GB" sz="1400" dirty="0" err="1"/>
              <a:t>Očuvanje</a:t>
            </a:r>
            <a:r>
              <a:rPr lang="en-GB" sz="1400" dirty="0"/>
              <a:t> </a:t>
            </a:r>
            <a:r>
              <a:rPr lang="en-GB" sz="1400" dirty="0" err="1"/>
              <a:t>i</a:t>
            </a:r>
            <a:r>
              <a:rPr lang="en-GB" sz="1400" dirty="0"/>
              <a:t> </a:t>
            </a:r>
            <a:r>
              <a:rPr lang="en-GB" sz="1400" dirty="0" smtClean="0"/>
              <a:t>prom</a:t>
            </a:r>
            <a:r>
              <a:rPr lang="sr-Latn-RS" sz="1400" dirty="0" smtClean="0"/>
              <a:t>ocija</a:t>
            </a:r>
            <a:r>
              <a:rPr lang="en-GB" sz="1400" dirty="0" smtClean="0"/>
              <a:t> </a:t>
            </a:r>
            <a:r>
              <a:rPr lang="en-GB" sz="1400" dirty="0" err="1"/>
              <a:t>šumskih</a:t>
            </a:r>
            <a:r>
              <a:rPr lang="en-GB" sz="1400" dirty="0"/>
              <a:t> </a:t>
            </a:r>
            <a:r>
              <a:rPr lang="en-GB" sz="1400" dirty="0" err="1"/>
              <a:t>genetskih</a:t>
            </a:r>
            <a:r>
              <a:rPr lang="en-GB" sz="1400" dirty="0"/>
              <a:t> </a:t>
            </a:r>
            <a:r>
              <a:rPr lang="en-GB" sz="1400" dirty="0" err="1"/>
              <a:t>resursa</a:t>
            </a:r>
            <a:r>
              <a:rPr lang="en-GB" sz="1400" dirty="0"/>
              <a:t> </a:t>
            </a:r>
            <a:endParaRPr lang="en-GB" sz="1400" dirty="0" smtClean="0"/>
          </a:p>
          <a:p>
            <a:pPr lvl="1" algn="r" eaLnBrk="1" hangingPunct="1">
              <a:lnSpc>
                <a:spcPct val="100000"/>
              </a:lnSpc>
              <a:buFontTx/>
              <a:buNone/>
            </a:pPr>
            <a:r>
              <a:rPr lang="sr-Latn-RS" sz="2000" b="1" i="1" u="sng" dirty="0" smtClean="0">
                <a:solidFill>
                  <a:schemeClr val="accent2"/>
                </a:solidFill>
              </a:rPr>
              <a:t>Šta je novo</a:t>
            </a:r>
            <a:r>
              <a:rPr lang="en-US" sz="2000" b="1" i="1" u="sng" dirty="0" smtClean="0">
                <a:solidFill>
                  <a:schemeClr val="accent2"/>
                </a:solidFill>
              </a:rPr>
              <a:t>?</a:t>
            </a:r>
          </a:p>
          <a:p>
            <a:pPr algn="r" eaLnBrk="1" hangingPunct="1">
              <a:lnSpc>
                <a:spcPct val="90000"/>
              </a:lnSpc>
            </a:pPr>
            <a:r>
              <a:rPr lang="sr-Latn-RS" dirty="0" smtClean="0">
                <a:solidFill>
                  <a:schemeClr val="accent2"/>
                </a:solidFill>
              </a:rPr>
              <a:t>Dodatna podrška za očuvanje šumskih genetskih resursa</a:t>
            </a:r>
            <a:endParaRPr lang="en-GB" dirty="0" smtClean="0">
              <a:solidFill>
                <a:schemeClr val="accent2"/>
              </a:solidFill>
            </a:endParaRPr>
          </a:p>
        </p:txBody>
      </p:sp>
      <p:sp>
        <p:nvSpPr>
          <p:cNvPr id="37893" name="Rectangle 2"/>
          <p:cNvSpPr>
            <a:spLocks noChangeArrowheads="1"/>
          </p:cNvSpPr>
          <p:nvPr/>
        </p:nvSpPr>
        <p:spPr bwMode="auto">
          <a:xfrm>
            <a:off x="457200" y="188913"/>
            <a:ext cx="82296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sr-Latn-RS" sz="2400" b="1" dirty="0" smtClean="0">
                <a:solidFill>
                  <a:srgbClr val="009999"/>
                </a:solidFill>
              </a:rPr>
              <a:t>Mere ruralnog razvoja</a:t>
            </a:r>
            <a:endParaRPr lang="en-GB" sz="2400" b="1" dirty="0">
              <a:solidFill>
                <a:srgbClr val="009999"/>
              </a:solidFill>
            </a:endParaRPr>
          </a:p>
        </p:txBody>
      </p:sp>
      <p:pic>
        <p:nvPicPr>
          <p:cNvPr id="6" name="Picture 12"/>
          <p:cNvPicPr>
            <a:picLocks noChangeAspect="1" noChangeArrowheads="1"/>
          </p:cNvPicPr>
          <p:nvPr/>
        </p:nvPicPr>
        <p:blipFill>
          <a:blip r:embed="rId3" cstate="print">
            <a:clrChange>
              <a:clrFrom>
                <a:srgbClr val="B3CCE6"/>
              </a:clrFrom>
              <a:clrTo>
                <a:srgbClr val="B3CCE6">
                  <a:alpha val="0"/>
                </a:srgbClr>
              </a:clrTo>
            </a:clrChange>
            <a:extLst>
              <a:ext uri="{28A0092B-C50C-407E-A947-70E740481C1C}">
                <a14:useLocalDpi xmlns:a14="http://schemas.microsoft.com/office/drawing/2010/main" val="0"/>
              </a:ext>
            </a:extLst>
          </a:blip>
          <a:srcRect/>
          <a:stretch>
            <a:fillRect/>
          </a:stretch>
        </p:blipFill>
        <p:spPr bwMode="auto">
          <a:xfrm>
            <a:off x="0" y="0"/>
            <a:ext cx="45085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30445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4CEE842-E2E6-403A-AB9A-51AAE3399E78}" type="slidenum">
              <a:rPr lang="en-GB">
                <a:solidFill>
                  <a:srgbClr val="333333"/>
                </a:solidFill>
              </a:rPr>
              <a:pPr eaLnBrk="1" hangingPunct="1"/>
              <a:t>19</a:t>
            </a:fld>
            <a:endParaRPr lang="en-GB">
              <a:solidFill>
                <a:srgbClr val="333333"/>
              </a:solidFill>
            </a:endParaRPr>
          </a:p>
        </p:txBody>
      </p:sp>
      <p:sp>
        <p:nvSpPr>
          <p:cNvPr id="38915" name="Segnaposto numero diapositiva 5"/>
          <p:cNvSpPr txBox="1">
            <a:spLocks noGrp="1"/>
          </p:cNvSpPr>
          <p:nvPr/>
        </p:nvSpPr>
        <p:spPr bwMode="auto">
          <a:xfrm>
            <a:off x="6553200" y="6453188"/>
            <a:ext cx="2133600" cy="17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46B1C716-2DE9-48E6-BF68-BD9232A2EB91}" type="slidenum">
              <a:rPr lang="en-GB" sz="1000" b="1">
                <a:solidFill>
                  <a:srgbClr val="333333"/>
                </a:solidFill>
              </a:rPr>
              <a:pPr algn="r" eaLnBrk="1" hangingPunct="1"/>
              <a:t>19</a:t>
            </a:fld>
            <a:endParaRPr lang="en-GB" sz="1000" b="1">
              <a:solidFill>
                <a:srgbClr val="333333"/>
              </a:solidFill>
            </a:endParaRPr>
          </a:p>
        </p:txBody>
      </p:sp>
      <p:sp>
        <p:nvSpPr>
          <p:cNvPr id="38916" name="Rectangle 3"/>
          <p:cNvSpPr>
            <a:spLocks noGrp="1" noChangeArrowheads="1"/>
          </p:cNvSpPr>
          <p:nvPr>
            <p:ph type="body" idx="4294967295"/>
          </p:nvPr>
        </p:nvSpPr>
        <p:spPr>
          <a:xfrm>
            <a:off x="395288" y="692150"/>
            <a:ext cx="8302625" cy="5400675"/>
          </a:xfrm>
        </p:spPr>
        <p:txBody>
          <a:bodyPr>
            <a:normAutofit fontScale="92500" lnSpcReduction="10000"/>
          </a:bodyPr>
          <a:lstStyle/>
          <a:p>
            <a:pPr eaLnBrk="1" hangingPunct="1">
              <a:spcBef>
                <a:spcPct val="50000"/>
              </a:spcBef>
            </a:pPr>
            <a:r>
              <a:rPr lang="en-US" b="1" dirty="0" smtClean="0">
                <a:solidFill>
                  <a:srgbClr val="FF0000"/>
                </a:solidFill>
              </a:rPr>
              <a:t>Co-operation</a:t>
            </a:r>
          </a:p>
          <a:p>
            <a:pPr lvl="1" eaLnBrk="1" hangingPunct="1"/>
            <a:r>
              <a:rPr lang="sr-Latn-RS" sz="2000" dirty="0" smtClean="0"/>
              <a:t>Razvoj novih proizvoda, praksi, procesa i tehnologija</a:t>
            </a:r>
            <a:endParaRPr lang="en-GB" sz="2000" dirty="0" smtClean="0"/>
          </a:p>
          <a:p>
            <a:pPr lvl="1" eaLnBrk="1" hangingPunct="1"/>
            <a:r>
              <a:rPr lang="en-GB" sz="2000" dirty="0" smtClean="0"/>
              <a:t>Pilot </a:t>
            </a:r>
            <a:r>
              <a:rPr lang="en-GB" sz="2000" dirty="0" err="1" smtClean="0"/>
              <a:t>pr</a:t>
            </a:r>
            <a:r>
              <a:rPr lang="sr-Latn-RS" sz="2000" dirty="0" smtClean="0"/>
              <a:t>ojekti</a:t>
            </a:r>
            <a:endParaRPr lang="en-GB" sz="2000" dirty="0" smtClean="0"/>
          </a:p>
          <a:p>
            <a:pPr lvl="1" eaLnBrk="1" hangingPunct="1"/>
            <a:r>
              <a:rPr lang="sr-Latn-RS" sz="2000" dirty="0" smtClean="0"/>
              <a:t>Saradnja  malih preduzetnika u </a:t>
            </a:r>
            <a:r>
              <a:rPr lang="sr-Latn-RS" sz="2000" dirty="0" smtClean="0"/>
              <a:t>organizaciji </a:t>
            </a:r>
            <a:r>
              <a:rPr lang="sr-Latn-RS" sz="2000" dirty="0" smtClean="0"/>
              <a:t>zajedničke proizvodnje, skladištenja i resursa</a:t>
            </a:r>
            <a:endParaRPr lang="en-GB" sz="2000" dirty="0" smtClean="0"/>
          </a:p>
          <a:p>
            <a:pPr lvl="1" eaLnBrk="1" hangingPunct="1"/>
            <a:r>
              <a:rPr lang="sr-Latn-RS" sz="2000" dirty="0" smtClean="0"/>
              <a:t>Horizontalna i vertikalna saradnja u okviru lanca snabdevanja između učesnika sa akcentom razvoja malih lokalnih snabdevačkih lanaca</a:t>
            </a:r>
            <a:endParaRPr lang="en-GB" sz="2000" dirty="0" smtClean="0"/>
          </a:p>
          <a:p>
            <a:pPr lvl="1" eaLnBrk="1" hangingPunct="1"/>
            <a:r>
              <a:rPr lang="sr-Latn-RS" sz="2000" dirty="0" smtClean="0"/>
              <a:t>Promotivne aktivnosti vezane za lokalno tržište i male snabdevačke lance</a:t>
            </a:r>
            <a:endParaRPr lang="en-GB" sz="2000" dirty="0" smtClean="0"/>
          </a:p>
          <a:p>
            <a:pPr lvl="1" eaLnBrk="1" hangingPunct="1"/>
            <a:r>
              <a:rPr lang="sr-Latn-RS" sz="2000" dirty="0" smtClean="0"/>
              <a:t>Zajednički nastup vezan za projekte iz oblasti zaštite životne sredine i primera dobre prakse</a:t>
            </a:r>
            <a:endParaRPr lang="en-GB" sz="2000" dirty="0" smtClean="0"/>
          </a:p>
          <a:p>
            <a:pPr lvl="1" eaLnBrk="1" hangingPunct="1"/>
            <a:r>
              <a:rPr lang="sr-Latn-RS" sz="2000" dirty="0" smtClean="0"/>
              <a:t>Sprovođenje lokalnih strategija razvoja nezavisno od Leader incijative</a:t>
            </a:r>
            <a:r>
              <a:rPr lang="en-GB" sz="2000" dirty="0" smtClean="0"/>
              <a:t> </a:t>
            </a:r>
            <a:endParaRPr lang="en-US" sz="2000" dirty="0" smtClean="0">
              <a:solidFill>
                <a:schemeClr val="tx1"/>
              </a:solidFill>
            </a:endParaRPr>
          </a:p>
          <a:p>
            <a:pPr lvl="1" algn="r" eaLnBrk="1" hangingPunct="1">
              <a:buFontTx/>
              <a:buNone/>
            </a:pPr>
            <a:r>
              <a:rPr lang="sr-Latn-RS" sz="2000" b="1" i="1" u="sng" dirty="0" smtClean="0">
                <a:solidFill>
                  <a:schemeClr val="accent2"/>
                </a:solidFill>
              </a:rPr>
              <a:t>Šta je novo</a:t>
            </a:r>
            <a:endParaRPr lang="en-US" sz="2000" b="1" i="1" u="sng" dirty="0" smtClean="0">
              <a:solidFill>
                <a:schemeClr val="accent2"/>
              </a:solidFill>
            </a:endParaRPr>
          </a:p>
          <a:p>
            <a:pPr algn="r" eaLnBrk="1" hangingPunct="1"/>
            <a:r>
              <a:rPr lang="sr-Latn-RS" dirty="0" smtClean="0">
                <a:solidFill>
                  <a:schemeClr val="accent2"/>
                </a:solidFill>
              </a:rPr>
              <a:t>Značajno povećan broj mera</a:t>
            </a:r>
            <a:endParaRPr lang="en-US" dirty="0" smtClean="0">
              <a:solidFill>
                <a:schemeClr val="accent2"/>
              </a:solidFill>
            </a:endParaRPr>
          </a:p>
          <a:p>
            <a:pPr algn="r" eaLnBrk="1" hangingPunct="1"/>
            <a:r>
              <a:rPr lang="sr-Latn-RS" dirty="0" smtClean="0">
                <a:solidFill>
                  <a:schemeClr val="accent2"/>
                </a:solidFill>
              </a:rPr>
              <a:t>Jačanje podrške tehnološkoj saradnji više partnera</a:t>
            </a:r>
            <a:endParaRPr lang="en-US" dirty="0" smtClean="0">
              <a:solidFill>
                <a:schemeClr val="accent2"/>
              </a:solidFill>
            </a:endParaRPr>
          </a:p>
          <a:p>
            <a:pPr algn="r" eaLnBrk="1" hangingPunct="1"/>
            <a:r>
              <a:rPr lang="sr-Latn-RS" dirty="0" smtClean="0">
                <a:solidFill>
                  <a:schemeClr val="accent2"/>
                </a:solidFill>
              </a:rPr>
              <a:t>Dostupna podrška za širok spektar različitih vidova ekonomske, ekološke i socijalne  saradnje</a:t>
            </a:r>
            <a:endParaRPr lang="en-US" dirty="0" smtClean="0">
              <a:solidFill>
                <a:schemeClr val="accent2"/>
              </a:solidFill>
            </a:endParaRPr>
          </a:p>
          <a:p>
            <a:pPr algn="r" eaLnBrk="1" hangingPunct="1"/>
            <a:endParaRPr lang="en-US" dirty="0" smtClean="0">
              <a:solidFill>
                <a:schemeClr val="accent2"/>
              </a:solidFill>
            </a:endParaRPr>
          </a:p>
        </p:txBody>
      </p:sp>
      <p:sp>
        <p:nvSpPr>
          <p:cNvPr id="38917" name="Rectangle 2"/>
          <p:cNvSpPr>
            <a:spLocks noChangeArrowheads="1"/>
          </p:cNvSpPr>
          <p:nvPr/>
        </p:nvSpPr>
        <p:spPr bwMode="auto">
          <a:xfrm>
            <a:off x="457200" y="188913"/>
            <a:ext cx="82296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sr-Latn-RS" sz="2400" b="1" dirty="0" smtClean="0">
                <a:solidFill>
                  <a:srgbClr val="009999"/>
                </a:solidFill>
              </a:rPr>
              <a:t>Mere ruralnog razvoja</a:t>
            </a:r>
            <a:endParaRPr lang="en-GB" sz="2400" b="1" dirty="0">
              <a:solidFill>
                <a:srgbClr val="009999"/>
              </a:solidFill>
            </a:endParaRPr>
          </a:p>
        </p:txBody>
      </p:sp>
      <p:pic>
        <p:nvPicPr>
          <p:cNvPr id="6" name="Picture 12"/>
          <p:cNvPicPr>
            <a:picLocks noChangeAspect="1" noChangeArrowheads="1"/>
          </p:cNvPicPr>
          <p:nvPr/>
        </p:nvPicPr>
        <p:blipFill>
          <a:blip r:embed="rId3" cstate="print">
            <a:clrChange>
              <a:clrFrom>
                <a:srgbClr val="B3CCE6"/>
              </a:clrFrom>
              <a:clrTo>
                <a:srgbClr val="B3CCE6">
                  <a:alpha val="0"/>
                </a:srgbClr>
              </a:clrTo>
            </a:clrChange>
            <a:extLst>
              <a:ext uri="{28A0092B-C50C-407E-A947-70E740481C1C}">
                <a14:useLocalDpi xmlns:a14="http://schemas.microsoft.com/office/drawing/2010/main" val="0"/>
              </a:ext>
            </a:extLst>
          </a:blip>
          <a:srcRect/>
          <a:stretch>
            <a:fillRect/>
          </a:stretch>
        </p:blipFill>
        <p:spPr bwMode="auto">
          <a:xfrm>
            <a:off x="0" y="0"/>
            <a:ext cx="45085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847492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4294967295"/>
          </p:nvPr>
        </p:nvSpPr>
        <p:spPr>
          <a:xfrm>
            <a:off x="6553200" y="6453188"/>
            <a:ext cx="2133600" cy="179387"/>
          </a:xfrm>
          <a:prstGeom prst="rect">
            <a:avLst/>
          </a:prstGeom>
          <a:noFill/>
        </p:spPr>
        <p:txBody>
          <a:bodyPr>
            <a:normAutofit fontScale="70000" lnSpcReduction="20000"/>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0F33DCB4-0004-41CC-B4D5-A61BBC6EBD12}" type="slidenum">
              <a:rPr lang="en-GB" sz="1000">
                <a:solidFill>
                  <a:srgbClr val="333333"/>
                </a:solidFill>
              </a:rPr>
              <a:pPr eaLnBrk="1" hangingPunct="1"/>
              <a:t>2</a:t>
            </a:fld>
            <a:endParaRPr lang="en-GB" sz="1000">
              <a:solidFill>
                <a:srgbClr val="333333"/>
              </a:solidFill>
            </a:endParaRPr>
          </a:p>
        </p:txBody>
      </p:sp>
      <p:sp>
        <p:nvSpPr>
          <p:cNvPr id="7171" name="Rectangle 2"/>
          <p:cNvSpPr>
            <a:spLocks noGrp="1" noChangeArrowheads="1"/>
          </p:cNvSpPr>
          <p:nvPr>
            <p:ph type="title"/>
          </p:nvPr>
        </p:nvSpPr>
        <p:spPr>
          <a:xfrm>
            <a:off x="468313" y="115888"/>
            <a:ext cx="8229600" cy="720725"/>
          </a:xfrm>
        </p:spPr>
        <p:txBody>
          <a:bodyPr/>
          <a:lstStyle/>
          <a:p>
            <a:pPr eaLnBrk="1" hangingPunct="1"/>
            <a:r>
              <a:rPr lang="sr-Latn-RS" dirty="0" smtClean="0"/>
              <a:t>Izazovi za novu politiku</a:t>
            </a:r>
            <a:endParaRPr lang="en-GB" dirty="0" smtClean="0"/>
          </a:p>
        </p:txBody>
      </p:sp>
      <p:sp>
        <p:nvSpPr>
          <p:cNvPr id="7172" name="Rectangle 3"/>
          <p:cNvSpPr>
            <a:spLocks noChangeArrowheads="1"/>
          </p:cNvSpPr>
          <p:nvPr/>
        </p:nvSpPr>
        <p:spPr bwMode="auto">
          <a:xfrm>
            <a:off x="627063" y="1343025"/>
            <a:ext cx="1697037" cy="431800"/>
          </a:xfrm>
          <a:prstGeom prst="rect">
            <a:avLst/>
          </a:prstGeom>
          <a:solidFill>
            <a:srgbClr val="009999"/>
          </a:solidFill>
          <a:ln w="9525">
            <a:solidFill>
              <a:srgbClr val="009999"/>
            </a:solidFill>
            <a:miter lim="800000"/>
            <a:headEnd/>
            <a:tailEnd/>
          </a:ln>
          <a:effectLst/>
          <a:extLst>
            <a:ext uri="{AF507438-7753-43E0-B8FC-AC1667EBCBE1}">
              <a14:hiddenEffects xmlns:a14="http://schemas.microsoft.com/office/drawing/2010/main">
                <a:effectLst>
                  <a:outerShdw dist="17961" dir="2700000" algn="ctr" rotWithShape="0">
                    <a:srgbClr val="005C5C"/>
                  </a:outerShdw>
                </a:effectLst>
              </a14:hiddenEffects>
            </a:ext>
          </a:extLst>
        </p:spPr>
        <p:txBody>
          <a:bodyPr wrap="none" anchor="ctr"/>
          <a:lstStyle/>
          <a:p>
            <a:endParaRPr lang="en-US"/>
          </a:p>
        </p:txBody>
      </p:sp>
      <p:sp>
        <p:nvSpPr>
          <p:cNvPr id="7173" name="Text Box 4"/>
          <p:cNvSpPr txBox="1">
            <a:spLocks noChangeArrowheads="1"/>
          </p:cNvSpPr>
          <p:nvPr/>
        </p:nvSpPr>
        <p:spPr bwMode="auto">
          <a:xfrm>
            <a:off x="684213" y="1404938"/>
            <a:ext cx="15843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r>
              <a:rPr lang="sr-Latn-RS" sz="1400" b="1" dirty="0" smtClean="0">
                <a:solidFill>
                  <a:schemeClr val="bg1"/>
                </a:solidFill>
                <a:cs typeface="Arial" charset="0"/>
              </a:rPr>
              <a:t>Izazovi</a:t>
            </a:r>
            <a:endParaRPr lang="en-GB" sz="1400" b="1" dirty="0">
              <a:solidFill>
                <a:schemeClr val="bg1"/>
              </a:solidFill>
              <a:cs typeface="Arial" charset="0"/>
            </a:endParaRPr>
          </a:p>
        </p:txBody>
      </p:sp>
      <p:sp>
        <p:nvSpPr>
          <p:cNvPr id="7174" name="Text Box 5"/>
          <p:cNvSpPr txBox="1">
            <a:spLocks noChangeArrowheads="1"/>
          </p:cNvSpPr>
          <p:nvPr/>
        </p:nvSpPr>
        <p:spPr bwMode="auto">
          <a:xfrm>
            <a:off x="539750" y="3686175"/>
            <a:ext cx="18716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r>
              <a:rPr lang="sr-Latn-RS" sz="1400" b="1" dirty="0" smtClean="0">
                <a:solidFill>
                  <a:srgbClr val="000099"/>
                </a:solidFill>
                <a:cs typeface="Arial" charset="0"/>
              </a:rPr>
              <a:t>Zaštita živ. sredine</a:t>
            </a:r>
            <a:r>
              <a:rPr lang="en-GB" sz="1400" b="1" dirty="0" smtClean="0">
                <a:solidFill>
                  <a:srgbClr val="000099"/>
                </a:solidFill>
                <a:cs typeface="Arial" charset="0"/>
              </a:rPr>
              <a:t> </a:t>
            </a:r>
            <a:endParaRPr lang="en-GB" sz="1400" b="1" dirty="0">
              <a:solidFill>
                <a:srgbClr val="000099"/>
              </a:solidFill>
              <a:cs typeface="Arial" charset="0"/>
            </a:endParaRPr>
          </a:p>
        </p:txBody>
      </p:sp>
      <p:sp>
        <p:nvSpPr>
          <p:cNvPr id="7175" name="Oval 6"/>
          <p:cNvSpPr>
            <a:spLocks noChangeArrowheads="1"/>
          </p:cNvSpPr>
          <p:nvPr/>
        </p:nvSpPr>
        <p:spPr bwMode="auto">
          <a:xfrm>
            <a:off x="544513" y="3575050"/>
            <a:ext cx="1862137" cy="558800"/>
          </a:xfrm>
          <a:prstGeom prst="ellipse">
            <a:avLst/>
          </a:prstGeom>
          <a:noFill/>
          <a:ln w="9525">
            <a:solidFill>
              <a:srgbClr val="0099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6" name="Text Box 5"/>
          <p:cNvSpPr txBox="1">
            <a:spLocks noChangeArrowheads="1"/>
          </p:cNvSpPr>
          <p:nvPr/>
        </p:nvSpPr>
        <p:spPr bwMode="auto">
          <a:xfrm>
            <a:off x="3489325" y="2005013"/>
            <a:ext cx="18510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r>
              <a:rPr lang="sr-Latn-RS" sz="1400" b="1" i="1" dirty="0" smtClean="0">
                <a:solidFill>
                  <a:srgbClr val="000099"/>
                </a:solidFill>
                <a:cs typeface="Arial" charset="0"/>
              </a:rPr>
              <a:t>Evropa</a:t>
            </a:r>
            <a:r>
              <a:rPr lang="en-GB" sz="1400" b="1" i="1" dirty="0" smtClean="0">
                <a:solidFill>
                  <a:srgbClr val="000099"/>
                </a:solidFill>
                <a:cs typeface="Arial" charset="0"/>
              </a:rPr>
              <a:t> </a:t>
            </a:r>
            <a:r>
              <a:rPr lang="en-GB" sz="1400" b="1" i="1" dirty="0">
                <a:solidFill>
                  <a:srgbClr val="000099"/>
                </a:solidFill>
                <a:cs typeface="Arial" charset="0"/>
              </a:rPr>
              <a:t>2020</a:t>
            </a:r>
          </a:p>
        </p:txBody>
      </p:sp>
      <p:sp>
        <p:nvSpPr>
          <p:cNvPr id="7177" name="Rectangle 8"/>
          <p:cNvSpPr>
            <a:spLocks noChangeArrowheads="1"/>
          </p:cNvSpPr>
          <p:nvPr/>
        </p:nvSpPr>
        <p:spPr bwMode="auto">
          <a:xfrm>
            <a:off x="3454400" y="1997075"/>
            <a:ext cx="1920875" cy="317500"/>
          </a:xfrm>
          <a:prstGeom prst="rect">
            <a:avLst/>
          </a:prstGeom>
          <a:noFill/>
          <a:ln w="9525">
            <a:solidFill>
              <a:srgbClr val="009999"/>
            </a:solidFill>
            <a:miter lim="800000"/>
            <a:headEnd/>
            <a:tailEnd/>
          </a:ln>
          <a:effectLst/>
          <a:extLst>
            <a:ext uri="{909E8E84-426E-40DD-AFC4-6F175D3DCCD1}">
              <a14:hiddenFill xmlns:a14="http://schemas.microsoft.com/office/drawing/2010/main">
                <a:solidFill>
                  <a:srgbClr val="009999"/>
                </a:solidFill>
              </a14:hiddenFill>
            </a:ext>
            <a:ext uri="{AF507438-7753-43E0-B8FC-AC1667EBCBE1}">
              <a14:hiddenEffects xmlns:a14="http://schemas.microsoft.com/office/drawing/2010/main">
                <a:effectLst>
                  <a:outerShdw dist="17961" dir="2700000" algn="ctr" rotWithShape="0">
                    <a:srgbClr val="005C5C"/>
                  </a:outerShdw>
                </a:effectLst>
              </a14:hiddenEffects>
            </a:ext>
          </a:extLst>
        </p:spPr>
        <p:txBody>
          <a:bodyPr wrap="none" anchor="ctr"/>
          <a:lstStyle/>
          <a:p>
            <a:pPr algn="ctr"/>
            <a:endParaRPr lang="fr-BE">
              <a:solidFill>
                <a:schemeClr val="bg1"/>
              </a:solidFill>
            </a:endParaRPr>
          </a:p>
        </p:txBody>
      </p:sp>
      <p:sp>
        <p:nvSpPr>
          <p:cNvPr id="7178" name="Rectangle 9"/>
          <p:cNvSpPr>
            <a:spLocks noChangeArrowheads="1"/>
          </p:cNvSpPr>
          <p:nvPr/>
        </p:nvSpPr>
        <p:spPr bwMode="auto">
          <a:xfrm>
            <a:off x="3335338" y="1341438"/>
            <a:ext cx="2160587" cy="431800"/>
          </a:xfrm>
          <a:prstGeom prst="rect">
            <a:avLst/>
          </a:prstGeom>
          <a:solidFill>
            <a:srgbClr val="009999"/>
          </a:solidFill>
          <a:ln w="9525">
            <a:solidFill>
              <a:srgbClr val="009999"/>
            </a:solidFill>
            <a:miter lim="800000"/>
            <a:headEnd/>
            <a:tailEnd/>
          </a:ln>
          <a:effectLst/>
          <a:extLst>
            <a:ext uri="{AF507438-7753-43E0-B8FC-AC1667EBCBE1}">
              <a14:hiddenEffects xmlns:a14="http://schemas.microsoft.com/office/drawing/2010/main">
                <a:effectLst>
                  <a:outerShdw dist="17961" dir="2700000" algn="ctr" rotWithShape="0">
                    <a:srgbClr val="005C5C"/>
                  </a:outerShdw>
                </a:effectLst>
              </a14:hiddenEffects>
            </a:ext>
          </a:extLst>
        </p:spPr>
        <p:txBody>
          <a:bodyPr wrap="none" anchor="ctr"/>
          <a:lstStyle/>
          <a:p>
            <a:endParaRPr lang="en-US"/>
          </a:p>
        </p:txBody>
      </p:sp>
      <p:sp>
        <p:nvSpPr>
          <p:cNvPr id="7179" name="Text Box 4"/>
          <p:cNvSpPr txBox="1">
            <a:spLocks noChangeArrowheads="1"/>
          </p:cNvSpPr>
          <p:nvPr/>
        </p:nvSpPr>
        <p:spPr bwMode="auto">
          <a:xfrm>
            <a:off x="3357563" y="1404938"/>
            <a:ext cx="21177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r>
              <a:rPr lang="sr-Latn-RS" sz="1400" b="1" dirty="0" smtClean="0">
                <a:solidFill>
                  <a:schemeClr val="bg1"/>
                </a:solidFill>
                <a:cs typeface="Arial" charset="0"/>
              </a:rPr>
              <a:t>Ciljevi</a:t>
            </a:r>
            <a:endParaRPr lang="en-GB" sz="1400" b="1" dirty="0">
              <a:solidFill>
                <a:schemeClr val="bg1"/>
              </a:solidFill>
              <a:cs typeface="Arial" charset="0"/>
            </a:endParaRPr>
          </a:p>
        </p:txBody>
      </p:sp>
      <p:sp>
        <p:nvSpPr>
          <p:cNvPr id="7180" name="Text Box 5"/>
          <p:cNvSpPr txBox="1">
            <a:spLocks noChangeArrowheads="1"/>
          </p:cNvSpPr>
          <p:nvPr/>
        </p:nvSpPr>
        <p:spPr bwMode="auto">
          <a:xfrm>
            <a:off x="3455988" y="3332163"/>
            <a:ext cx="19177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r>
              <a:rPr lang="sr-Latn-RS" sz="1400" b="1" dirty="0" smtClean="0">
                <a:solidFill>
                  <a:srgbClr val="000099"/>
                </a:solidFill>
                <a:cs typeface="Arial" charset="0"/>
              </a:rPr>
              <a:t>Održivo upravljanje prirodnim </a:t>
            </a:r>
            <a:r>
              <a:rPr lang="sr-Latn-RS" sz="1400" b="1" dirty="0" smtClean="0">
                <a:solidFill>
                  <a:srgbClr val="000099"/>
                </a:solidFill>
                <a:cs typeface="Arial" charset="0"/>
              </a:rPr>
              <a:t>resursima</a:t>
            </a:r>
            <a:r>
              <a:rPr lang="en-GB" sz="1400" b="1" dirty="0" smtClean="0">
                <a:solidFill>
                  <a:srgbClr val="000099"/>
                </a:solidFill>
                <a:cs typeface="Arial" charset="0"/>
              </a:rPr>
              <a:t> </a:t>
            </a:r>
            <a:r>
              <a:rPr lang="sr-Latn-RS" sz="1400" b="1" dirty="0" smtClean="0">
                <a:solidFill>
                  <a:srgbClr val="000099"/>
                </a:solidFill>
                <a:cs typeface="Arial" charset="0"/>
              </a:rPr>
              <a:t> </a:t>
            </a:r>
            <a:r>
              <a:rPr lang="sr-Latn-RS" sz="1400" b="1" dirty="0" smtClean="0">
                <a:solidFill>
                  <a:srgbClr val="000099"/>
                </a:solidFill>
                <a:cs typeface="Arial" charset="0"/>
              </a:rPr>
              <a:t>i klimatskim promenama</a:t>
            </a:r>
            <a:endParaRPr lang="en-GB" sz="1400" b="1" dirty="0">
              <a:solidFill>
                <a:srgbClr val="000099"/>
              </a:solidFill>
              <a:cs typeface="Arial" charset="0"/>
            </a:endParaRPr>
          </a:p>
        </p:txBody>
      </p:sp>
      <p:sp>
        <p:nvSpPr>
          <p:cNvPr id="7181" name="Oval 12"/>
          <p:cNvSpPr>
            <a:spLocks noChangeArrowheads="1"/>
          </p:cNvSpPr>
          <p:nvPr/>
        </p:nvSpPr>
        <p:spPr bwMode="auto">
          <a:xfrm>
            <a:off x="3389313" y="3268663"/>
            <a:ext cx="2051050" cy="1168400"/>
          </a:xfrm>
          <a:prstGeom prst="ellipse">
            <a:avLst/>
          </a:prstGeom>
          <a:noFill/>
          <a:ln w="9525">
            <a:solidFill>
              <a:srgbClr val="0099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2" name="AutoShape 13"/>
          <p:cNvSpPr>
            <a:spLocks noChangeArrowheads="1"/>
          </p:cNvSpPr>
          <p:nvPr/>
        </p:nvSpPr>
        <p:spPr bwMode="auto">
          <a:xfrm rot="10800000">
            <a:off x="2627313" y="3232150"/>
            <a:ext cx="504825" cy="1223963"/>
          </a:xfrm>
          <a:prstGeom prst="leftArrow">
            <a:avLst>
              <a:gd name="adj1" fmla="val 50000"/>
              <a:gd name="adj2" fmla="val 25000"/>
            </a:avLst>
          </a:prstGeom>
          <a:solidFill>
            <a:srgbClr val="00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3" name="Text Box 5"/>
          <p:cNvSpPr txBox="1">
            <a:spLocks noChangeArrowheads="1"/>
          </p:cNvSpPr>
          <p:nvPr/>
        </p:nvSpPr>
        <p:spPr bwMode="auto">
          <a:xfrm>
            <a:off x="3489325" y="5595938"/>
            <a:ext cx="18510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r>
              <a:rPr lang="sr-Latn-RS" sz="1400" b="1" i="1" dirty="0" smtClean="0">
                <a:solidFill>
                  <a:srgbClr val="000099"/>
                </a:solidFill>
                <a:cs typeface="Arial" charset="0"/>
              </a:rPr>
              <a:t>Pojednostavljenje</a:t>
            </a:r>
            <a:endParaRPr lang="en-GB" sz="1400" b="1" i="1" dirty="0">
              <a:solidFill>
                <a:srgbClr val="000099"/>
              </a:solidFill>
              <a:cs typeface="Arial" charset="0"/>
            </a:endParaRPr>
          </a:p>
        </p:txBody>
      </p:sp>
      <p:sp>
        <p:nvSpPr>
          <p:cNvPr id="7184" name="Rectangle 15"/>
          <p:cNvSpPr>
            <a:spLocks noChangeArrowheads="1"/>
          </p:cNvSpPr>
          <p:nvPr/>
        </p:nvSpPr>
        <p:spPr bwMode="auto">
          <a:xfrm>
            <a:off x="3454400" y="5589588"/>
            <a:ext cx="1920875" cy="317500"/>
          </a:xfrm>
          <a:prstGeom prst="rect">
            <a:avLst/>
          </a:prstGeom>
          <a:noFill/>
          <a:ln w="9525">
            <a:solidFill>
              <a:srgbClr val="009999"/>
            </a:solidFill>
            <a:miter lim="800000"/>
            <a:headEnd/>
            <a:tailEnd/>
          </a:ln>
          <a:effectLst/>
          <a:extLst>
            <a:ext uri="{909E8E84-426E-40DD-AFC4-6F175D3DCCD1}">
              <a14:hiddenFill xmlns:a14="http://schemas.microsoft.com/office/drawing/2010/main">
                <a:solidFill>
                  <a:srgbClr val="009999"/>
                </a:solidFill>
              </a14:hiddenFill>
            </a:ext>
            <a:ext uri="{AF507438-7753-43E0-B8FC-AC1667EBCBE1}">
              <a14:hiddenEffects xmlns:a14="http://schemas.microsoft.com/office/drawing/2010/main">
                <a:effectLst>
                  <a:outerShdw dist="17961" dir="2700000" algn="ctr" rotWithShape="0">
                    <a:srgbClr val="005C5C"/>
                  </a:outerShdw>
                </a:effectLst>
              </a14:hiddenEffects>
            </a:ext>
          </a:extLst>
        </p:spPr>
        <p:txBody>
          <a:bodyPr wrap="none" anchor="ctr"/>
          <a:lstStyle/>
          <a:p>
            <a:endParaRPr lang="en-US"/>
          </a:p>
        </p:txBody>
      </p:sp>
      <p:sp>
        <p:nvSpPr>
          <p:cNvPr id="7185" name="Text Box 5"/>
          <p:cNvSpPr txBox="1">
            <a:spLocks noChangeArrowheads="1"/>
          </p:cNvSpPr>
          <p:nvPr/>
        </p:nvSpPr>
        <p:spPr bwMode="auto">
          <a:xfrm>
            <a:off x="539750" y="2820988"/>
            <a:ext cx="18716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r>
              <a:rPr lang="sr-Latn-RS" sz="1400" b="1" dirty="0" smtClean="0">
                <a:solidFill>
                  <a:srgbClr val="000099"/>
                </a:solidFill>
                <a:cs typeface="Arial" charset="0"/>
              </a:rPr>
              <a:t>Ekonomski</a:t>
            </a:r>
            <a:endParaRPr lang="en-GB" sz="1400" b="1" dirty="0">
              <a:solidFill>
                <a:srgbClr val="000099"/>
              </a:solidFill>
              <a:cs typeface="Arial" charset="0"/>
            </a:endParaRPr>
          </a:p>
        </p:txBody>
      </p:sp>
      <p:sp>
        <p:nvSpPr>
          <p:cNvPr id="7186" name="Oval 17"/>
          <p:cNvSpPr>
            <a:spLocks noChangeArrowheads="1"/>
          </p:cNvSpPr>
          <p:nvPr/>
        </p:nvSpPr>
        <p:spPr bwMode="auto">
          <a:xfrm>
            <a:off x="544513" y="2709863"/>
            <a:ext cx="1862137" cy="558800"/>
          </a:xfrm>
          <a:prstGeom prst="ellipse">
            <a:avLst/>
          </a:prstGeom>
          <a:noFill/>
          <a:ln w="9525">
            <a:solidFill>
              <a:srgbClr val="0099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7" name="Text Box 5"/>
          <p:cNvSpPr txBox="1">
            <a:spLocks noChangeArrowheads="1"/>
          </p:cNvSpPr>
          <p:nvPr/>
        </p:nvSpPr>
        <p:spPr bwMode="auto">
          <a:xfrm>
            <a:off x="539750" y="4565650"/>
            <a:ext cx="18716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r>
              <a:rPr lang="sr-Latn-RS" sz="1400" b="1" dirty="0" smtClean="0">
                <a:solidFill>
                  <a:srgbClr val="000099"/>
                </a:solidFill>
                <a:cs typeface="Arial" charset="0"/>
              </a:rPr>
              <a:t>Ravnomerni reg. Raz.</a:t>
            </a:r>
            <a:r>
              <a:rPr lang="en-GB" sz="1400" b="1" dirty="0" smtClean="0">
                <a:solidFill>
                  <a:srgbClr val="000099"/>
                </a:solidFill>
                <a:cs typeface="Arial" charset="0"/>
              </a:rPr>
              <a:t> </a:t>
            </a:r>
            <a:endParaRPr lang="en-GB" sz="1400" b="1" dirty="0">
              <a:solidFill>
                <a:srgbClr val="000099"/>
              </a:solidFill>
              <a:cs typeface="Arial" charset="0"/>
            </a:endParaRPr>
          </a:p>
        </p:txBody>
      </p:sp>
      <p:sp>
        <p:nvSpPr>
          <p:cNvPr id="7188" name="Oval 19"/>
          <p:cNvSpPr>
            <a:spLocks noChangeArrowheads="1"/>
          </p:cNvSpPr>
          <p:nvPr/>
        </p:nvSpPr>
        <p:spPr bwMode="auto">
          <a:xfrm>
            <a:off x="544513" y="4454525"/>
            <a:ext cx="1862137" cy="558800"/>
          </a:xfrm>
          <a:prstGeom prst="ellipse">
            <a:avLst/>
          </a:prstGeom>
          <a:noFill/>
          <a:ln w="9525">
            <a:solidFill>
              <a:srgbClr val="0099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9" name="Text Box 5"/>
          <p:cNvSpPr txBox="1">
            <a:spLocks noChangeArrowheads="1"/>
          </p:cNvSpPr>
          <p:nvPr/>
        </p:nvSpPr>
        <p:spPr bwMode="auto">
          <a:xfrm>
            <a:off x="3524250" y="4513263"/>
            <a:ext cx="17811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r>
              <a:rPr lang="sr-Latn-RS" sz="1400" b="1" dirty="0" smtClean="0">
                <a:solidFill>
                  <a:srgbClr val="000099"/>
                </a:solidFill>
                <a:cs typeface="Arial" charset="0"/>
              </a:rPr>
              <a:t>Ravnomeran teritorijalni razvoj</a:t>
            </a:r>
            <a:endParaRPr lang="en-GB" sz="1400" b="1" dirty="0">
              <a:solidFill>
                <a:srgbClr val="000099"/>
              </a:solidFill>
              <a:cs typeface="Arial" charset="0"/>
            </a:endParaRPr>
          </a:p>
        </p:txBody>
      </p:sp>
      <p:sp>
        <p:nvSpPr>
          <p:cNvPr id="7190" name="Oval 21"/>
          <p:cNvSpPr>
            <a:spLocks noChangeArrowheads="1"/>
          </p:cNvSpPr>
          <p:nvPr/>
        </p:nvSpPr>
        <p:spPr bwMode="auto">
          <a:xfrm>
            <a:off x="3389313" y="4510088"/>
            <a:ext cx="2051050" cy="787400"/>
          </a:xfrm>
          <a:prstGeom prst="ellipse">
            <a:avLst/>
          </a:prstGeom>
          <a:noFill/>
          <a:ln w="9525">
            <a:solidFill>
              <a:srgbClr val="0099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91" name="Text Box 5"/>
          <p:cNvSpPr txBox="1">
            <a:spLocks noChangeArrowheads="1"/>
          </p:cNvSpPr>
          <p:nvPr/>
        </p:nvSpPr>
        <p:spPr bwMode="auto">
          <a:xfrm>
            <a:off x="3524250" y="2590800"/>
            <a:ext cx="17811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r>
              <a:rPr lang="sr-Latn-RS" sz="1400" b="1" dirty="0" smtClean="0">
                <a:solidFill>
                  <a:srgbClr val="000099"/>
                </a:solidFill>
                <a:cs typeface="Arial" charset="0"/>
              </a:rPr>
              <a:t>Održiva proizvodnja hrane</a:t>
            </a:r>
            <a:endParaRPr lang="en-GB" sz="1400" b="1" dirty="0">
              <a:solidFill>
                <a:srgbClr val="000099"/>
              </a:solidFill>
              <a:cs typeface="Arial" charset="0"/>
            </a:endParaRPr>
          </a:p>
        </p:txBody>
      </p:sp>
      <p:sp>
        <p:nvSpPr>
          <p:cNvPr id="7192" name="Oval 23"/>
          <p:cNvSpPr>
            <a:spLocks noChangeArrowheads="1"/>
          </p:cNvSpPr>
          <p:nvPr/>
        </p:nvSpPr>
        <p:spPr bwMode="auto">
          <a:xfrm>
            <a:off x="3389313" y="2565400"/>
            <a:ext cx="2051050" cy="615950"/>
          </a:xfrm>
          <a:prstGeom prst="ellipse">
            <a:avLst/>
          </a:prstGeom>
          <a:noFill/>
          <a:ln w="9525">
            <a:solidFill>
              <a:srgbClr val="0099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93" name="AutoShape 24"/>
          <p:cNvSpPr>
            <a:spLocks noChangeArrowheads="1"/>
          </p:cNvSpPr>
          <p:nvPr/>
        </p:nvSpPr>
        <p:spPr bwMode="auto">
          <a:xfrm rot="10800000">
            <a:off x="5724525" y="3232150"/>
            <a:ext cx="504825" cy="1223963"/>
          </a:xfrm>
          <a:prstGeom prst="leftArrow">
            <a:avLst>
              <a:gd name="adj1" fmla="val 50000"/>
              <a:gd name="adj2" fmla="val 25000"/>
            </a:avLst>
          </a:prstGeom>
          <a:solidFill>
            <a:srgbClr val="00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94" name="Rectangle 25"/>
          <p:cNvSpPr>
            <a:spLocks noChangeArrowheads="1"/>
          </p:cNvSpPr>
          <p:nvPr/>
        </p:nvSpPr>
        <p:spPr bwMode="auto">
          <a:xfrm>
            <a:off x="6443663" y="1341438"/>
            <a:ext cx="2160587" cy="431800"/>
          </a:xfrm>
          <a:prstGeom prst="rect">
            <a:avLst/>
          </a:prstGeom>
          <a:solidFill>
            <a:srgbClr val="009999"/>
          </a:solidFill>
          <a:ln w="9525">
            <a:solidFill>
              <a:srgbClr val="009999"/>
            </a:solidFill>
            <a:miter lim="800000"/>
            <a:headEnd/>
            <a:tailEnd/>
          </a:ln>
          <a:effectLst/>
          <a:extLst>
            <a:ext uri="{AF507438-7753-43E0-B8FC-AC1667EBCBE1}">
              <a14:hiddenEffects xmlns:a14="http://schemas.microsoft.com/office/drawing/2010/main">
                <a:effectLst>
                  <a:outerShdw dist="17961" dir="2700000" algn="ctr" rotWithShape="0">
                    <a:srgbClr val="005C5C"/>
                  </a:outerShdw>
                </a:effectLst>
              </a14:hiddenEffects>
            </a:ext>
          </a:extLst>
        </p:spPr>
        <p:txBody>
          <a:bodyPr wrap="none" anchor="ctr"/>
          <a:lstStyle/>
          <a:p>
            <a:endParaRPr lang="en-US"/>
          </a:p>
        </p:txBody>
      </p:sp>
      <p:sp>
        <p:nvSpPr>
          <p:cNvPr id="7195" name="Text Box 4"/>
          <p:cNvSpPr txBox="1">
            <a:spLocks noChangeArrowheads="1"/>
          </p:cNvSpPr>
          <p:nvPr/>
        </p:nvSpPr>
        <p:spPr bwMode="auto">
          <a:xfrm>
            <a:off x="6464300" y="1404938"/>
            <a:ext cx="21177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r>
              <a:rPr lang="sr-Latn-RS" sz="1400" b="1" dirty="0" smtClean="0">
                <a:solidFill>
                  <a:schemeClr val="bg1"/>
                </a:solidFill>
                <a:cs typeface="Arial" charset="0"/>
              </a:rPr>
              <a:t>Dostignuća</a:t>
            </a:r>
            <a:endParaRPr lang="en-GB" sz="1400" b="1" dirty="0">
              <a:solidFill>
                <a:schemeClr val="bg1"/>
              </a:solidFill>
              <a:cs typeface="Arial" charset="0"/>
            </a:endParaRPr>
          </a:p>
        </p:txBody>
      </p:sp>
      <p:sp>
        <p:nvSpPr>
          <p:cNvPr id="7196" name="Text Box 4"/>
          <p:cNvSpPr txBox="1">
            <a:spLocks noChangeArrowheads="1"/>
          </p:cNvSpPr>
          <p:nvPr/>
        </p:nvSpPr>
        <p:spPr bwMode="auto">
          <a:xfrm>
            <a:off x="6516688" y="3703638"/>
            <a:ext cx="20161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r>
              <a:rPr lang="sr-Latn-RS" sz="1400" b="1" dirty="0" smtClean="0">
                <a:solidFill>
                  <a:srgbClr val="000099"/>
                </a:solidFill>
                <a:cs typeface="Arial" charset="0"/>
              </a:rPr>
              <a:t>Poboljšana održivost</a:t>
            </a:r>
            <a:endParaRPr lang="en-GB" sz="1400" b="1" dirty="0">
              <a:solidFill>
                <a:srgbClr val="000099"/>
              </a:solidFill>
              <a:cs typeface="Arial" charset="0"/>
            </a:endParaRPr>
          </a:p>
        </p:txBody>
      </p:sp>
      <p:sp>
        <p:nvSpPr>
          <p:cNvPr id="7197" name="Text Box 4"/>
          <p:cNvSpPr txBox="1">
            <a:spLocks noChangeArrowheads="1"/>
          </p:cNvSpPr>
          <p:nvPr/>
        </p:nvSpPr>
        <p:spPr bwMode="auto">
          <a:xfrm>
            <a:off x="6588125" y="2841625"/>
            <a:ext cx="187325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r>
              <a:rPr lang="sr-Latn-RS" sz="1400" b="1" dirty="0" smtClean="0">
                <a:solidFill>
                  <a:srgbClr val="000099"/>
                </a:solidFill>
                <a:cs typeface="Arial" charset="0"/>
              </a:rPr>
              <a:t>Unapređena konkurentnost</a:t>
            </a:r>
            <a:endParaRPr lang="en-GB" sz="1400" b="1" dirty="0">
              <a:solidFill>
                <a:srgbClr val="000099"/>
              </a:solidFill>
              <a:cs typeface="Arial" charset="0"/>
            </a:endParaRPr>
          </a:p>
        </p:txBody>
      </p:sp>
      <p:sp>
        <p:nvSpPr>
          <p:cNvPr id="7198" name="Text Box 4"/>
          <p:cNvSpPr txBox="1">
            <a:spLocks noChangeArrowheads="1"/>
          </p:cNvSpPr>
          <p:nvPr/>
        </p:nvSpPr>
        <p:spPr bwMode="auto">
          <a:xfrm>
            <a:off x="6493077" y="4518958"/>
            <a:ext cx="20161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r>
              <a:rPr lang="sr-Latn-RS" sz="1400" b="1" dirty="0" smtClean="0">
                <a:solidFill>
                  <a:srgbClr val="000099"/>
                </a:solidFill>
                <a:cs typeface="Arial" charset="0"/>
              </a:rPr>
              <a:t>Veća efikasnost</a:t>
            </a:r>
            <a:endParaRPr lang="en-GB" sz="1400" b="1" dirty="0">
              <a:solidFill>
                <a:srgbClr val="000099"/>
              </a:solidFill>
              <a:cs typeface="Arial" charset="0"/>
            </a:endParaRPr>
          </a:p>
        </p:txBody>
      </p:sp>
      <p:sp>
        <p:nvSpPr>
          <p:cNvPr id="7199" name="Rectangle 30"/>
          <p:cNvSpPr>
            <a:spLocks noChangeArrowheads="1"/>
          </p:cNvSpPr>
          <p:nvPr/>
        </p:nvSpPr>
        <p:spPr bwMode="auto">
          <a:xfrm>
            <a:off x="6564313" y="2636838"/>
            <a:ext cx="1920875" cy="2663825"/>
          </a:xfrm>
          <a:prstGeom prst="rect">
            <a:avLst/>
          </a:prstGeom>
          <a:noFill/>
          <a:ln w="9525">
            <a:solidFill>
              <a:srgbClr val="009999"/>
            </a:solidFill>
            <a:miter lim="800000"/>
            <a:headEnd/>
            <a:tailEnd/>
          </a:ln>
          <a:effectLst/>
          <a:extLst>
            <a:ext uri="{909E8E84-426E-40DD-AFC4-6F175D3DCCD1}">
              <a14:hiddenFill xmlns:a14="http://schemas.microsoft.com/office/drawing/2010/main">
                <a:solidFill>
                  <a:srgbClr val="009999"/>
                </a:solidFill>
              </a14:hiddenFill>
            </a:ext>
            <a:ext uri="{AF507438-7753-43E0-B8FC-AC1667EBCBE1}">
              <a14:hiddenEffects xmlns:a14="http://schemas.microsoft.com/office/drawing/2010/main">
                <a:effectLst>
                  <a:outerShdw dist="17961" dir="2700000" algn="ctr" rotWithShape="0">
                    <a:srgbClr val="005C5C"/>
                  </a:outerShdw>
                </a:effectLst>
              </a14:hiddenEffects>
            </a:ext>
          </a:extLst>
        </p:spPr>
        <p:txBody>
          <a:bodyPr wrap="none" anchor="ctr"/>
          <a:lstStyle/>
          <a:p>
            <a:endParaRPr lang="en-US"/>
          </a:p>
        </p:txBody>
      </p:sp>
      <p:sp>
        <p:nvSpPr>
          <p:cNvPr id="7200" name="Line 31"/>
          <p:cNvSpPr>
            <a:spLocks noChangeShapeType="1"/>
          </p:cNvSpPr>
          <p:nvPr/>
        </p:nvSpPr>
        <p:spPr bwMode="auto">
          <a:xfrm>
            <a:off x="7380288" y="3357563"/>
            <a:ext cx="0" cy="358775"/>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1" name="Line 32"/>
          <p:cNvSpPr>
            <a:spLocks noChangeShapeType="1"/>
          </p:cNvSpPr>
          <p:nvPr/>
        </p:nvSpPr>
        <p:spPr bwMode="auto">
          <a:xfrm>
            <a:off x="7380288" y="4221163"/>
            <a:ext cx="0" cy="358775"/>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2" name="Line 33"/>
          <p:cNvSpPr>
            <a:spLocks noChangeShapeType="1"/>
          </p:cNvSpPr>
          <p:nvPr/>
        </p:nvSpPr>
        <p:spPr bwMode="auto">
          <a:xfrm flipV="1">
            <a:off x="7596188" y="3357563"/>
            <a:ext cx="0" cy="360362"/>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3" name="Line 34"/>
          <p:cNvSpPr>
            <a:spLocks noChangeShapeType="1"/>
          </p:cNvSpPr>
          <p:nvPr/>
        </p:nvSpPr>
        <p:spPr bwMode="auto">
          <a:xfrm flipV="1">
            <a:off x="7596188" y="4221163"/>
            <a:ext cx="0" cy="360362"/>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4" name="Text Box 35"/>
          <p:cNvSpPr txBox="1">
            <a:spLocks noChangeArrowheads="1"/>
          </p:cNvSpPr>
          <p:nvPr/>
        </p:nvSpPr>
        <p:spPr bwMode="auto">
          <a:xfrm>
            <a:off x="827088" y="765175"/>
            <a:ext cx="5308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spcBef>
                <a:spcPct val="50000"/>
              </a:spcBef>
            </a:pPr>
            <a:r>
              <a:rPr lang="sr-Latn-RS" sz="1400" b="1" dirty="0" smtClean="0">
                <a:solidFill>
                  <a:schemeClr val="hlink"/>
                </a:solidFill>
                <a:cs typeface="Arial" charset="0"/>
              </a:rPr>
              <a:t>Komunikacija  ZPP</a:t>
            </a:r>
            <a:r>
              <a:rPr lang="en-GB" sz="1400" b="1" dirty="0" smtClean="0">
                <a:solidFill>
                  <a:schemeClr val="hlink"/>
                </a:solidFill>
                <a:cs typeface="Arial" charset="0"/>
              </a:rPr>
              <a:t>2020</a:t>
            </a:r>
            <a:r>
              <a:rPr lang="en-GB" sz="1400" b="1" dirty="0">
                <a:solidFill>
                  <a:schemeClr val="hlink"/>
                </a:solidFill>
                <a:cs typeface="Arial" charset="0"/>
              </a:rPr>
              <a:t>’</a:t>
            </a:r>
          </a:p>
        </p:txBody>
      </p:sp>
      <p:sp>
        <p:nvSpPr>
          <p:cNvPr id="7205" name="Line 36"/>
          <p:cNvSpPr>
            <a:spLocks noChangeShapeType="1"/>
          </p:cNvSpPr>
          <p:nvPr/>
        </p:nvSpPr>
        <p:spPr bwMode="auto">
          <a:xfrm flipH="1">
            <a:off x="2411413" y="1052513"/>
            <a:ext cx="431800" cy="360362"/>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6" name="Line 37"/>
          <p:cNvSpPr>
            <a:spLocks noChangeShapeType="1"/>
          </p:cNvSpPr>
          <p:nvPr/>
        </p:nvSpPr>
        <p:spPr bwMode="auto">
          <a:xfrm>
            <a:off x="2843213" y="1052513"/>
            <a:ext cx="433387" cy="360362"/>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7" name="Text Box 38"/>
          <p:cNvSpPr txBox="1">
            <a:spLocks noChangeArrowheads="1"/>
          </p:cNvSpPr>
          <p:nvPr/>
        </p:nvSpPr>
        <p:spPr bwMode="auto">
          <a:xfrm>
            <a:off x="6459538" y="765175"/>
            <a:ext cx="212725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spcBef>
                <a:spcPct val="50000"/>
              </a:spcBef>
            </a:pPr>
            <a:r>
              <a:rPr lang="sr-Latn-RS" sz="1400" b="1" dirty="0" smtClean="0">
                <a:solidFill>
                  <a:schemeClr val="hlink"/>
                </a:solidFill>
                <a:cs typeface="Arial" charset="0"/>
              </a:rPr>
              <a:t>PREDLOZI PRAVNIH OKVIRA</a:t>
            </a:r>
            <a:endParaRPr lang="en-GB" sz="1400" b="1" dirty="0">
              <a:solidFill>
                <a:schemeClr val="hlink"/>
              </a:solidFill>
              <a:cs typeface="Arial" charset="0"/>
            </a:endParaRPr>
          </a:p>
        </p:txBody>
      </p:sp>
      <p:sp>
        <p:nvSpPr>
          <p:cNvPr id="7208" name="Line 39"/>
          <p:cNvSpPr>
            <a:spLocks noChangeShapeType="1"/>
          </p:cNvSpPr>
          <p:nvPr/>
        </p:nvSpPr>
        <p:spPr bwMode="auto">
          <a:xfrm flipH="1">
            <a:off x="7521575" y="1052513"/>
            <a:ext cx="4763" cy="206375"/>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41" name="Picture 12"/>
          <p:cNvPicPr>
            <a:picLocks noChangeAspect="1" noChangeArrowheads="1"/>
          </p:cNvPicPr>
          <p:nvPr/>
        </p:nvPicPr>
        <p:blipFill>
          <a:blip r:embed="rId3" cstate="print">
            <a:clrChange>
              <a:clrFrom>
                <a:srgbClr val="B3CCE6"/>
              </a:clrFrom>
              <a:clrTo>
                <a:srgbClr val="B3CCE6">
                  <a:alpha val="0"/>
                </a:srgbClr>
              </a:clrTo>
            </a:clrChange>
            <a:extLst>
              <a:ext uri="{28A0092B-C50C-407E-A947-70E740481C1C}">
                <a14:useLocalDpi xmlns:a14="http://schemas.microsoft.com/office/drawing/2010/main" val="0"/>
              </a:ext>
            </a:extLst>
          </a:blip>
          <a:srcRect/>
          <a:stretch>
            <a:fillRect/>
          </a:stretch>
        </p:blipFill>
        <p:spPr bwMode="auto">
          <a:xfrm>
            <a:off x="0" y="0"/>
            <a:ext cx="45085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380892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4F3E4EA-488E-4B71-86ED-AED071A97B32}" type="slidenum">
              <a:rPr lang="en-GB">
                <a:solidFill>
                  <a:srgbClr val="333333"/>
                </a:solidFill>
              </a:rPr>
              <a:pPr eaLnBrk="1" hangingPunct="1"/>
              <a:t>20</a:t>
            </a:fld>
            <a:endParaRPr lang="en-GB">
              <a:solidFill>
                <a:srgbClr val="333333"/>
              </a:solidFill>
            </a:endParaRPr>
          </a:p>
        </p:txBody>
      </p:sp>
      <p:sp>
        <p:nvSpPr>
          <p:cNvPr id="39939" name="Segnaposto numero diapositiva 5"/>
          <p:cNvSpPr txBox="1">
            <a:spLocks noGrp="1"/>
          </p:cNvSpPr>
          <p:nvPr/>
        </p:nvSpPr>
        <p:spPr bwMode="auto">
          <a:xfrm>
            <a:off x="6553200" y="6453188"/>
            <a:ext cx="2133600" cy="17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DD88FC98-330F-4CDF-B1B7-9DA8BA5E2D7C}" type="slidenum">
              <a:rPr lang="en-GB" sz="1000" b="1">
                <a:solidFill>
                  <a:srgbClr val="333333"/>
                </a:solidFill>
              </a:rPr>
              <a:pPr algn="r" eaLnBrk="1" hangingPunct="1"/>
              <a:t>20</a:t>
            </a:fld>
            <a:endParaRPr lang="en-GB" sz="1000" b="1">
              <a:solidFill>
                <a:srgbClr val="333333"/>
              </a:solidFill>
            </a:endParaRPr>
          </a:p>
        </p:txBody>
      </p:sp>
      <p:sp>
        <p:nvSpPr>
          <p:cNvPr id="39940" name="Rectangle 3"/>
          <p:cNvSpPr>
            <a:spLocks noGrp="1" noChangeArrowheads="1"/>
          </p:cNvSpPr>
          <p:nvPr>
            <p:ph type="body" idx="4294967295"/>
          </p:nvPr>
        </p:nvSpPr>
        <p:spPr>
          <a:xfrm>
            <a:off x="323850" y="765175"/>
            <a:ext cx="8302625" cy="5400675"/>
          </a:xfrm>
        </p:spPr>
        <p:txBody>
          <a:bodyPr>
            <a:normAutofit lnSpcReduction="10000"/>
          </a:bodyPr>
          <a:lstStyle/>
          <a:p>
            <a:pPr eaLnBrk="1" hangingPunct="1">
              <a:spcBef>
                <a:spcPct val="50000"/>
              </a:spcBef>
            </a:pPr>
            <a:r>
              <a:rPr lang="sr-Latn-RS" b="1" dirty="0" smtClean="0">
                <a:solidFill>
                  <a:srgbClr val="FF0000"/>
                </a:solidFill>
              </a:rPr>
              <a:t>Alat za upravljanje rizicima</a:t>
            </a:r>
            <a:endParaRPr lang="en-US" b="1" dirty="0" smtClean="0">
              <a:solidFill>
                <a:srgbClr val="FF0000"/>
              </a:solidFill>
            </a:endParaRPr>
          </a:p>
          <a:p>
            <a:pPr lvl="1"/>
            <a:r>
              <a:rPr lang="sr-Latn-RS" sz="2000" dirty="0" smtClean="0"/>
              <a:t>Kofinasiranje</a:t>
            </a:r>
            <a:r>
              <a:rPr lang="en-US" sz="2000" dirty="0" smtClean="0"/>
              <a:t> </a:t>
            </a:r>
            <a:r>
              <a:rPr lang="en-US" sz="2000" dirty="0" err="1" smtClean="0"/>
              <a:t>premije</a:t>
            </a:r>
            <a:r>
              <a:rPr lang="sr-Latn-RS" sz="2000" dirty="0" smtClean="0"/>
              <a:t> osiguranja</a:t>
            </a:r>
            <a:r>
              <a:rPr lang="en-US" sz="2000" dirty="0" smtClean="0"/>
              <a:t> </a:t>
            </a:r>
            <a:r>
              <a:rPr lang="en-US" sz="2000" dirty="0" err="1" smtClean="0"/>
              <a:t>za</a:t>
            </a:r>
            <a:r>
              <a:rPr lang="en-US" sz="2000" dirty="0" smtClean="0"/>
              <a:t>  </a:t>
            </a:r>
            <a:r>
              <a:rPr lang="en-US" sz="2000" dirty="0" err="1" smtClean="0"/>
              <a:t>usev</a:t>
            </a:r>
            <a:r>
              <a:rPr lang="sr-Latn-RS" sz="2000" dirty="0" smtClean="0"/>
              <a:t>e</a:t>
            </a:r>
            <a:r>
              <a:rPr lang="en-US" sz="2000" dirty="0" smtClean="0"/>
              <a:t>, </a:t>
            </a:r>
            <a:r>
              <a:rPr lang="en-US" sz="2000" dirty="0" err="1" smtClean="0"/>
              <a:t>biljnog</a:t>
            </a:r>
            <a:r>
              <a:rPr lang="en-US" sz="2000" dirty="0" smtClean="0"/>
              <a:t> i </a:t>
            </a:r>
            <a:r>
              <a:rPr lang="en-US" sz="2000" dirty="0" err="1" smtClean="0"/>
              <a:t>životinjskog</a:t>
            </a:r>
            <a:r>
              <a:rPr lang="en-US" sz="2000" dirty="0" smtClean="0"/>
              <a:t> </a:t>
            </a:r>
            <a:r>
              <a:rPr lang="en-US" sz="2000" dirty="0" err="1" smtClean="0"/>
              <a:t>osiguranje</a:t>
            </a:r>
            <a:r>
              <a:rPr lang="en-US" sz="2000" dirty="0" smtClean="0"/>
              <a:t> </a:t>
            </a:r>
            <a:r>
              <a:rPr lang="en-US" sz="2000" dirty="0" err="1" smtClean="0"/>
              <a:t>protiv</a:t>
            </a:r>
            <a:r>
              <a:rPr lang="en-US" sz="2000" dirty="0" smtClean="0"/>
              <a:t> </a:t>
            </a:r>
            <a:r>
              <a:rPr lang="en-US" sz="2000" dirty="0" err="1" smtClean="0"/>
              <a:t>probleme</a:t>
            </a:r>
            <a:r>
              <a:rPr lang="en-US" sz="2000" dirty="0" smtClean="0"/>
              <a:t> </a:t>
            </a:r>
            <a:r>
              <a:rPr lang="en-US" sz="2000" dirty="0" err="1" smtClean="0"/>
              <a:t>uzrokovan</a:t>
            </a:r>
            <a:r>
              <a:rPr lang="sr-Latn-RS" sz="2000" dirty="0" smtClean="0"/>
              <a:t>ih</a:t>
            </a:r>
            <a:r>
              <a:rPr lang="en-US" sz="2000" dirty="0" smtClean="0"/>
              <a:t> </a:t>
            </a:r>
            <a:r>
              <a:rPr lang="en-US" sz="2000" dirty="0" err="1" smtClean="0"/>
              <a:t>vremenskim</a:t>
            </a:r>
            <a:r>
              <a:rPr lang="en-US" sz="2000" dirty="0" smtClean="0"/>
              <a:t> u</a:t>
            </a:r>
            <a:r>
              <a:rPr lang="sr-Latn-RS" sz="2000" dirty="0" smtClean="0"/>
              <a:t>slovima</a:t>
            </a:r>
            <a:r>
              <a:rPr lang="en-US" sz="2000" dirty="0" smtClean="0"/>
              <a:t> i </a:t>
            </a:r>
            <a:r>
              <a:rPr lang="en-US" sz="2000" dirty="0" err="1" smtClean="0"/>
              <a:t>bolesti</a:t>
            </a:r>
            <a:r>
              <a:rPr lang="sr-Latn-RS" sz="2000" dirty="0" smtClean="0"/>
              <a:t>ma</a:t>
            </a:r>
            <a:endParaRPr lang="en-US" sz="2000" dirty="0" smtClean="0"/>
          </a:p>
          <a:p>
            <a:pPr lvl="1"/>
            <a:r>
              <a:rPr lang="sr-Latn-RS" sz="2000" dirty="0" smtClean="0"/>
              <a:t>Kofinasiranje</a:t>
            </a:r>
            <a:r>
              <a:rPr lang="en-US" sz="2000" dirty="0" smtClean="0"/>
              <a:t> </a:t>
            </a:r>
            <a:r>
              <a:rPr lang="sr-Latn-RS" sz="2000" dirty="0" smtClean="0"/>
              <a:t>garancijskih </a:t>
            </a:r>
            <a:r>
              <a:rPr lang="en-US" sz="2000" dirty="0" smtClean="0"/>
              <a:t> </a:t>
            </a:r>
            <a:r>
              <a:rPr lang="en-US" sz="2000" dirty="0" err="1" smtClean="0"/>
              <a:t>fondov</a:t>
            </a:r>
            <a:r>
              <a:rPr lang="sr-Latn-RS" sz="2000" dirty="0" smtClean="0"/>
              <a:t>a</a:t>
            </a:r>
            <a:r>
              <a:rPr lang="en-US" sz="2000" dirty="0" smtClean="0"/>
              <a:t> </a:t>
            </a:r>
            <a:r>
              <a:rPr lang="sr-Latn-RS" sz="2000" dirty="0" smtClean="0"/>
              <a:t>koji vrše</a:t>
            </a:r>
            <a:r>
              <a:rPr lang="en-US" sz="2000" dirty="0" smtClean="0"/>
              <a:t> </a:t>
            </a:r>
            <a:r>
              <a:rPr lang="en-US" sz="2000" dirty="0" err="1"/>
              <a:t>naknadu</a:t>
            </a:r>
            <a:r>
              <a:rPr lang="en-US" sz="2000" dirty="0"/>
              <a:t> </a:t>
            </a:r>
            <a:r>
              <a:rPr lang="en-US" sz="2000" dirty="0" err="1"/>
              <a:t>za</a:t>
            </a:r>
            <a:r>
              <a:rPr lang="en-US" sz="2000" dirty="0"/>
              <a:t> </a:t>
            </a:r>
            <a:r>
              <a:rPr lang="en-US" sz="2000" dirty="0" err="1"/>
              <a:t>gubitke</a:t>
            </a:r>
            <a:r>
              <a:rPr lang="en-US" sz="2000" dirty="0"/>
              <a:t> </a:t>
            </a:r>
            <a:r>
              <a:rPr lang="en-US" sz="2000" dirty="0" err="1"/>
              <a:t>uzrokovane</a:t>
            </a:r>
            <a:r>
              <a:rPr lang="en-US" sz="2000" dirty="0"/>
              <a:t> </a:t>
            </a:r>
            <a:r>
              <a:rPr lang="sr-Latn-RS" sz="2000" dirty="0" smtClean="0"/>
              <a:t> bolestima </a:t>
            </a:r>
            <a:r>
              <a:rPr lang="en-US" sz="2000" dirty="0" err="1" smtClean="0"/>
              <a:t>životinja</a:t>
            </a:r>
            <a:r>
              <a:rPr lang="en-US" sz="2000" dirty="0" smtClean="0"/>
              <a:t> </a:t>
            </a:r>
            <a:r>
              <a:rPr lang="en-US" sz="2000" dirty="0"/>
              <a:t>i </a:t>
            </a:r>
            <a:r>
              <a:rPr lang="en-US" sz="2000" dirty="0" err="1"/>
              <a:t>biljaka</a:t>
            </a:r>
            <a:r>
              <a:rPr lang="en-US" sz="2000" dirty="0"/>
              <a:t> </a:t>
            </a:r>
            <a:r>
              <a:rPr lang="sr-Latn-RS" sz="2000" dirty="0" smtClean="0"/>
              <a:t>, kao </a:t>
            </a:r>
            <a:r>
              <a:rPr lang="en-US" sz="2000" dirty="0" smtClean="0"/>
              <a:t> </a:t>
            </a:r>
            <a:r>
              <a:rPr lang="en-US" sz="2000" dirty="0" err="1"/>
              <a:t>ekoloških</a:t>
            </a:r>
            <a:r>
              <a:rPr lang="en-US" sz="2000" dirty="0"/>
              <a:t> </a:t>
            </a:r>
            <a:r>
              <a:rPr lang="sr-Latn-RS" sz="2000" dirty="0" smtClean="0"/>
              <a:t>incidenata</a:t>
            </a:r>
            <a:endParaRPr lang="en-US" sz="2000" dirty="0" smtClean="0"/>
          </a:p>
          <a:p>
            <a:pPr lvl="1" eaLnBrk="1" hangingPunct="1"/>
            <a:r>
              <a:rPr lang="sr-Latn-RS" sz="2000" dirty="0" smtClean="0"/>
              <a:t>Alat za stabilizaciju prihoda</a:t>
            </a:r>
            <a:r>
              <a:rPr lang="en-US" sz="2000" dirty="0" smtClean="0"/>
              <a:t>(</a:t>
            </a:r>
            <a:r>
              <a:rPr lang="sr-Latn-RS" sz="2000" dirty="0" smtClean="0"/>
              <a:t>operativan kroz garancijske </a:t>
            </a:r>
            <a:r>
              <a:rPr lang="sr-Latn-RS" sz="2000" dirty="0" smtClean="0"/>
              <a:t>ili</a:t>
            </a:r>
            <a:r>
              <a:rPr lang="en-US" sz="2000" dirty="0" smtClean="0"/>
              <a:t> </a:t>
            </a:r>
            <a:r>
              <a:rPr lang="sr-Latn-RS" sz="2000" dirty="0" smtClean="0"/>
              <a:t>nvesticione </a:t>
            </a:r>
            <a:r>
              <a:rPr lang="sr-Latn-RS" sz="2000" dirty="0" smtClean="0"/>
              <a:t>fondove</a:t>
            </a:r>
            <a:r>
              <a:rPr lang="en-US" sz="2000" dirty="0" smtClean="0"/>
              <a:t>)</a:t>
            </a:r>
            <a:r>
              <a:rPr lang="sr-Latn-RS" sz="2000" dirty="0" smtClean="0"/>
              <a:t>koji pruža podršku u slučaju pada prihoda </a:t>
            </a:r>
            <a:r>
              <a:rPr lang="en-US" sz="2000" dirty="0" smtClean="0"/>
              <a:t> </a:t>
            </a:r>
          </a:p>
          <a:p>
            <a:pPr lvl="1" algn="r" eaLnBrk="1" hangingPunct="1">
              <a:buFontTx/>
              <a:buNone/>
            </a:pPr>
            <a:r>
              <a:rPr lang="sr-Latn-RS" sz="2000" b="1" i="1" u="sng" dirty="0" smtClean="0">
                <a:solidFill>
                  <a:schemeClr val="accent2"/>
                </a:solidFill>
              </a:rPr>
              <a:t>Šta je novo</a:t>
            </a:r>
            <a:endParaRPr lang="en-US" sz="2000" b="1" i="1" u="sng" dirty="0" smtClean="0">
              <a:solidFill>
                <a:schemeClr val="accent2"/>
              </a:solidFill>
            </a:endParaRPr>
          </a:p>
          <a:p>
            <a:pPr algn="r" eaLnBrk="1" hangingPunct="1"/>
            <a:r>
              <a:rPr lang="sr-Latn-RS" dirty="0" smtClean="0">
                <a:solidFill>
                  <a:schemeClr val="accent2"/>
                </a:solidFill>
              </a:rPr>
              <a:t>Novi alat koji smanjue ekonomske i ekološke rizike</a:t>
            </a:r>
            <a:r>
              <a:rPr lang="en-GB" dirty="0" smtClean="0"/>
              <a:t> </a:t>
            </a:r>
            <a:r>
              <a:rPr lang="en-US" dirty="0" smtClean="0">
                <a:solidFill>
                  <a:schemeClr val="accent2"/>
                </a:solidFill>
              </a:rPr>
              <a:t> </a:t>
            </a:r>
            <a:endParaRPr lang="en-US" sz="2400" dirty="0" smtClean="0"/>
          </a:p>
          <a:p>
            <a:pPr lvl="1" eaLnBrk="1" hangingPunct="1">
              <a:buFontTx/>
              <a:buNone/>
            </a:pPr>
            <a:r>
              <a:rPr lang="en-US" sz="2000" i="1" u="sng" dirty="0" smtClean="0"/>
              <a:t>Plus:</a:t>
            </a:r>
          </a:p>
          <a:p>
            <a:pPr lvl="1" eaLnBrk="1" hangingPunct="1">
              <a:buFontTx/>
              <a:buNone/>
            </a:pPr>
            <a:endParaRPr lang="en-US" sz="900" i="1" u="sng" dirty="0" smtClean="0"/>
          </a:p>
          <a:p>
            <a:r>
              <a:rPr lang="vi-VN" dirty="0">
                <a:solidFill>
                  <a:srgbClr val="FF0000"/>
                </a:solidFill>
              </a:rPr>
              <a:t>Vraćanje </a:t>
            </a:r>
            <a:r>
              <a:rPr lang="vi-VN" dirty="0" smtClean="0">
                <a:solidFill>
                  <a:srgbClr val="FF0000"/>
                </a:solidFill>
              </a:rPr>
              <a:t>poljoprivredn</a:t>
            </a:r>
            <a:r>
              <a:rPr lang="sr-Latn-RS" dirty="0" smtClean="0">
                <a:solidFill>
                  <a:srgbClr val="FF0000"/>
                </a:solidFill>
              </a:rPr>
              <a:t>o</a:t>
            </a:r>
            <a:r>
              <a:rPr lang="vi-VN" dirty="0" smtClean="0">
                <a:solidFill>
                  <a:srgbClr val="FF0000"/>
                </a:solidFill>
              </a:rPr>
              <a:t> proizvodn</a:t>
            </a:r>
            <a:r>
              <a:rPr lang="sr-Latn-RS" dirty="0" smtClean="0">
                <a:solidFill>
                  <a:srgbClr val="FF0000"/>
                </a:solidFill>
              </a:rPr>
              <a:t>og</a:t>
            </a:r>
            <a:r>
              <a:rPr lang="vi-VN" dirty="0" smtClean="0">
                <a:solidFill>
                  <a:srgbClr val="FF0000"/>
                </a:solidFill>
              </a:rPr>
              <a:t> potencijal</a:t>
            </a:r>
            <a:r>
              <a:rPr lang="sr-Latn-RS" dirty="0" smtClean="0">
                <a:solidFill>
                  <a:srgbClr val="FF0000"/>
                </a:solidFill>
              </a:rPr>
              <a:t>a u delovima zemlje</a:t>
            </a:r>
            <a:r>
              <a:rPr lang="vi-VN" dirty="0" smtClean="0">
                <a:solidFill>
                  <a:srgbClr val="FF0000"/>
                </a:solidFill>
              </a:rPr>
              <a:t> oštećen</a:t>
            </a:r>
            <a:r>
              <a:rPr lang="sr-Latn-RS" dirty="0" smtClean="0">
                <a:solidFill>
                  <a:srgbClr val="FF0000"/>
                </a:solidFill>
              </a:rPr>
              <a:t>e</a:t>
            </a:r>
            <a:r>
              <a:rPr lang="vi-VN" dirty="0" smtClean="0">
                <a:solidFill>
                  <a:srgbClr val="FF0000"/>
                </a:solidFill>
              </a:rPr>
              <a:t> </a:t>
            </a:r>
            <a:r>
              <a:rPr lang="vi-VN" dirty="0">
                <a:solidFill>
                  <a:srgbClr val="FF0000"/>
                </a:solidFill>
              </a:rPr>
              <a:t>elementarnim nepogodama i uvođenje odgovarajućih </a:t>
            </a:r>
            <a:r>
              <a:rPr lang="vi-VN" dirty="0" smtClean="0">
                <a:solidFill>
                  <a:srgbClr val="FF0000"/>
                </a:solidFill>
              </a:rPr>
              <a:t>preventivn</a:t>
            </a:r>
            <a:r>
              <a:rPr lang="sr-Latn-RS" dirty="0" smtClean="0">
                <a:solidFill>
                  <a:srgbClr val="FF0000"/>
                </a:solidFill>
              </a:rPr>
              <a:t>i</a:t>
            </a:r>
            <a:r>
              <a:rPr lang="vi-VN" dirty="0" smtClean="0">
                <a:solidFill>
                  <a:srgbClr val="FF0000"/>
                </a:solidFill>
              </a:rPr>
              <a:t>h</a:t>
            </a:r>
            <a:r>
              <a:rPr lang="sr-Latn-RS" dirty="0" smtClean="0">
                <a:solidFill>
                  <a:srgbClr val="FF0000"/>
                </a:solidFill>
              </a:rPr>
              <a:t> mera    </a:t>
            </a:r>
          </a:p>
          <a:p>
            <a:r>
              <a:rPr lang="sr-Latn-RS" dirty="0" smtClean="0">
                <a:solidFill>
                  <a:srgbClr val="FF0000"/>
                </a:solidFill>
              </a:rPr>
              <a:t> </a:t>
            </a:r>
            <a:r>
              <a:rPr lang="sr-Latn-RS" sz="2000" b="1" i="1" u="sng" dirty="0" smtClean="0">
                <a:solidFill>
                  <a:schemeClr val="accent2"/>
                </a:solidFill>
              </a:rPr>
              <a:t>Šta je novo</a:t>
            </a:r>
            <a:r>
              <a:rPr lang="en-US" sz="2000" b="1" i="1" u="sng" dirty="0" smtClean="0">
                <a:solidFill>
                  <a:schemeClr val="accent2"/>
                </a:solidFill>
              </a:rPr>
              <a:t>?</a:t>
            </a:r>
          </a:p>
          <a:p>
            <a:pPr algn="r" eaLnBrk="1" hangingPunct="1"/>
            <a:r>
              <a:rPr lang="sr-Latn-RS" dirty="0" smtClean="0"/>
              <a:t>Veća podrška zajedničkim projektima sa više učesnika</a:t>
            </a:r>
            <a:r>
              <a:rPr lang="en-GB" dirty="0" smtClean="0"/>
              <a:t> </a:t>
            </a:r>
            <a:endParaRPr lang="en-US" dirty="0" smtClean="0"/>
          </a:p>
        </p:txBody>
      </p:sp>
      <p:sp>
        <p:nvSpPr>
          <p:cNvPr id="39941" name="Rectangle 2"/>
          <p:cNvSpPr>
            <a:spLocks noChangeArrowheads="1"/>
          </p:cNvSpPr>
          <p:nvPr/>
        </p:nvSpPr>
        <p:spPr bwMode="auto">
          <a:xfrm>
            <a:off x="457200" y="188913"/>
            <a:ext cx="82296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sr-Latn-RS" sz="2400" b="1" dirty="0" smtClean="0">
                <a:solidFill>
                  <a:srgbClr val="009999"/>
                </a:solidFill>
              </a:rPr>
              <a:t>Mere ruralnog razvoja</a:t>
            </a:r>
            <a:endParaRPr lang="en-GB" sz="2400" b="1" dirty="0">
              <a:solidFill>
                <a:srgbClr val="009999"/>
              </a:solidFill>
            </a:endParaRPr>
          </a:p>
        </p:txBody>
      </p:sp>
      <p:pic>
        <p:nvPicPr>
          <p:cNvPr id="6" name="Picture 12"/>
          <p:cNvPicPr>
            <a:picLocks noChangeAspect="1" noChangeArrowheads="1"/>
          </p:cNvPicPr>
          <p:nvPr/>
        </p:nvPicPr>
        <p:blipFill>
          <a:blip r:embed="rId3" cstate="print">
            <a:clrChange>
              <a:clrFrom>
                <a:srgbClr val="B3CCE6"/>
              </a:clrFrom>
              <a:clrTo>
                <a:srgbClr val="B3CCE6">
                  <a:alpha val="0"/>
                </a:srgbClr>
              </a:clrTo>
            </a:clrChange>
            <a:extLst>
              <a:ext uri="{28A0092B-C50C-407E-A947-70E740481C1C}">
                <a14:useLocalDpi xmlns:a14="http://schemas.microsoft.com/office/drawing/2010/main" val="0"/>
              </a:ext>
            </a:extLst>
          </a:blip>
          <a:srcRect/>
          <a:stretch>
            <a:fillRect/>
          </a:stretch>
        </p:blipFill>
        <p:spPr bwMode="auto">
          <a:xfrm>
            <a:off x="0" y="0"/>
            <a:ext cx="45085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560080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2F104F1-8C5A-4F78-B638-11307B89DBB0}" type="slidenum">
              <a:rPr lang="en-GB">
                <a:solidFill>
                  <a:srgbClr val="333333"/>
                </a:solidFill>
              </a:rPr>
              <a:pPr eaLnBrk="1" hangingPunct="1"/>
              <a:t>21</a:t>
            </a:fld>
            <a:endParaRPr lang="en-GB">
              <a:solidFill>
                <a:srgbClr val="333333"/>
              </a:solidFill>
            </a:endParaRPr>
          </a:p>
        </p:txBody>
      </p:sp>
      <p:sp>
        <p:nvSpPr>
          <p:cNvPr id="40963" name="Segnaposto numero diapositiva 5"/>
          <p:cNvSpPr txBox="1">
            <a:spLocks noGrp="1"/>
          </p:cNvSpPr>
          <p:nvPr/>
        </p:nvSpPr>
        <p:spPr bwMode="auto">
          <a:xfrm>
            <a:off x="6553200" y="6453188"/>
            <a:ext cx="2133600" cy="17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2BA052DD-9096-4647-903C-53A8A470A560}" type="slidenum">
              <a:rPr lang="en-GB" sz="1000" b="1">
                <a:solidFill>
                  <a:srgbClr val="333333"/>
                </a:solidFill>
              </a:rPr>
              <a:pPr algn="r" eaLnBrk="1" hangingPunct="1"/>
              <a:t>21</a:t>
            </a:fld>
            <a:endParaRPr lang="en-GB" sz="1000" b="1">
              <a:solidFill>
                <a:srgbClr val="333333"/>
              </a:solidFill>
            </a:endParaRPr>
          </a:p>
        </p:txBody>
      </p:sp>
      <p:sp>
        <p:nvSpPr>
          <p:cNvPr id="40964" name="Rectangle 3"/>
          <p:cNvSpPr>
            <a:spLocks noGrp="1" noChangeArrowheads="1"/>
          </p:cNvSpPr>
          <p:nvPr>
            <p:ph type="body" idx="4294967295"/>
          </p:nvPr>
        </p:nvSpPr>
        <p:spPr>
          <a:xfrm>
            <a:off x="395288" y="692150"/>
            <a:ext cx="8302625" cy="5400675"/>
          </a:xfrm>
        </p:spPr>
        <p:txBody>
          <a:bodyPr>
            <a:normAutofit/>
          </a:bodyPr>
          <a:lstStyle/>
          <a:p>
            <a:pPr eaLnBrk="1" hangingPunct="1">
              <a:spcBef>
                <a:spcPct val="50000"/>
              </a:spcBef>
            </a:pPr>
            <a:r>
              <a:rPr lang="sr-Latn-RS" b="1" dirty="0" smtClean="0">
                <a:solidFill>
                  <a:srgbClr val="FF0000"/>
                </a:solidFill>
              </a:rPr>
              <a:t>Nagrada za inovativnost, lokalni zajednički rad(saradnja)</a:t>
            </a:r>
            <a:endParaRPr lang="en-US" b="1" dirty="0" smtClean="0">
              <a:solidFill>
                <a:srgbClr val="FF0000"/>
              </a:solidFill>
            </a:endParaRPr>
          </a:p>
          <a:p>
            <a:pPr lvl="1">
              <a:spcBef>
                <a:spcPct val="50000"/>
              </a:spcBef>
            </a:pPr>
            <a:r>
              <a:rPr lang="en-US" sz="2000" dirty="0" err="1" smtClean="0"/>
              <a:t>Dod</a:t>
            </a:r>
            <a:r>
              <a:rPr lang="sr-Latn-RS" sz="2000" dirty="0" smtClean="0"/>
              <a:t>eljuje se </a:t>
            </a:r>
            <a:r>
              <a:rPr lang="en-US" sz="2000" dirty="0" smtClean="0"/>
              <a:t> </a:t>
            </a:r>
            <a:r>
              <a:rPr lang="en-US" sz="2000" dirty="0" err="1"/>
              <a:t>projektima</a:t>
            </a:r>
            <a:r>
              <a:rPr lang="en-US" sz="2000" dirty="0"/>
              <a:t> </a:t>
            </a:r>
            <a:r>
              <a:rPr lang="en-US" sz="2000" dirty="0" smtClean="0"/>
              <a:t>s</a:t>
            </a:r>
            <a:r>
              <a:rPr lang="sr-Latn-RS" sz="2000" dirty="0" smtClean="0"/>
              <a:t>a</a:t>
            </a:r>
            <a:r>
              <a:rPr lang="en-US" sz="2000" dirty="0" err="1" smtClean="0"/>
              <a:t>radnje</a:t>
            </a:r>
            <a:r>
              <a:rPr lang="en-US" sz="2000" dirty="0" smtClean="0"/>
              <a:t> </a:t>
            </a:r>
            <a:r>
              <a:rPr lang="en-US" sz="2000" dirty="0" err="1"/>
              <a:t>koji</a:t>
            </a:r>
            <a:r>
              <a:rPr lang="en-US" sz="2000" dirty="0"/>
              <a:t> </a:t>
            </a:r>
            <a:r>
              <a:rPr lang="en-US" sz="2000" dirty="0" err="1"/>
              <a:t>uključuju</a:t>
            </a:r>
            <a:r>
              <a:rPr lang="en-US" sz="2000" dirty="0"/>
              <a:t> </a:t>
            </a:r>
            <a:r>
              <a:rPr lang="en-US" sz="2000" dirty="0" err="1"/>
              <a:t>najmanje</a:t>
            </a:r>
            <a:r>
              <a:rPr lang="en-US" sz="2000" dirty="0"/>
              <a:t> </a:t>
            </a:r>
            <a:r>
              <a:rPr lang="en-US" sz="2000" dirty="0" err="1" smtClean="0"/>
              <a:t>dve</a:t>
            </a:r>
            <a:r>
              <a:rPr lang="en-US" sz="2000" dirty="0" smtClean="0"/>
              <a:t> </a:t>
            </a:r>
            <a:r>
              <a:rPr lang="sr-Latn-RS" sz="2000" dirty="0" smtClean="0"/>
              <a:t>institucije, koje</a:t>
            </a:r>
            <a:r>
              <a:rPr lang="en-US" sz="2000" dirty="0" smtClean="0"/>
              <a:t> </a:t>
            </a:r>
            <a:r>
              <a:rPr lang="en-US" sz="2000" dirty="0"/>
              <a:t>se </a:t>
            </a:r>
            <a:r>
              <a:rPr lang="en-US" sz="2000" dirty="0" err="1"/>
              <a:t>nalaze</a:t>
            </a:r>
            <a:r>
              <a:rPr lang="en-US" sz="2000" dirty="0"/>
              <a:t> u </a:t>
            </a:r>
            <a:r>
              <a:rPr lang="en-US" sz="2000" dirty="0" err="1"/>
              <a:t>različitim</a:t>
            </a:r>
            <a:r>
              <a:rPr lang="en-US" sz="2000" dirty="0"/>
              <a:t> </a:t>
            </a:r>
            <a:r>
              <a:rPr lang="en-US" sz="2000" dirty="0" err="1"/>
              <a:t>državama</a:t>
            </a:r>
            <a:r>
              <a:rPr lang="en-US" sz="2000" dirty="0"/>
              <a:t> </a:t>
            </a:r>
            <a:r>
              <a:rPr lang="en-US" sz="2000" dirty="0" err="1"/>
              <a:t>članicama</a:t>
            </a:r>
            <a:r>
              <a:rPr lang="en-US" sz="2000" dirty="0"/>
              <a:t> </a:t>
            </a:r>
            <a:r>
              <a:rPr lang="sr-Latn-RS" sz="2000" dirty="0" smtClean="0"/>
              <a:t> a koje  imaju </a:t>
            </a:r>
            <a:r>
              <a:rPr lang="en-US" sz="2000" dirty="0" smtClean="0"/>
              <a:t> </a:t>
            </a:r>
            <a:r>
              <a:rPr lang="en-US" sz="2000" dirty="0" err="1" smtClean="0"/>
              <a:t>inovativan</a:t>
            </a:r>
            <a:r>
              <a:rPr lang="en-US" sz="2000" dirty="0" smtClean="0"/>
              <a:t> </a:t>
            </a:r>
            <a:r>
              <a:rPr lang="sr-Latn-RS" sz="2000" dirty="0" smtClean="0"/>
              <a:t> lokalni </a:t>
            </a:r>
            <a:r>
              <a:rPr lang="en-US" sz="2000" dirty="0" err="1" smtClean="0"/>
              <a:t>koncept</a:t>
            </a:r>
            <a:r>
              <a:rPr lang="sr-Latn-RS" sz="2000" dirty="0" smtClean="0"/>
              <a:t> razvoja</a:t>
            </a:r>
            <a:r>
              <a:rPr lang="en-US" sz="2000" dirty="0" smtClean="0"/>
              <a:t>, </a:t>
            </a:r>
            <a:endParaRPr lang="en-US" sz="2000" dirty="0" smtClean="0">
              <a:solidFill>
                <a:schemeClr val="tx1"/>
              </a:solidFill>
            </a:endParaRPr>
          </a:p>
          <a:p>
            <a:pPr eaLnBrk="1" hangingPunct="1">
              <a:spcBef>
                <a:spcPct val="50000"/>
              </a:spcBef>
            </a:pPr>
            <a:r>
              <a:rPr lang="en-US" b="1" dirty="0" smtClean="0">
                <a:solidFill>
                  <a:srgbClr val="FF0000"/>
                </a:solidFill>
              </a:rPr>
              <a:t>L</a:t>
            </a:r>
            <a:r>
              <a:rPr lang="sr-Latn-RS" b="1" dirty="0" smtClean="0">
                <a:solidFill>
                  <a:srgbClr val="FF0000"/>
                </a:solidFill>
              </a:rPr>
              <a:t>ider</a:t>
            </a:r>
            <a:r>
              <a:rPr lang="en-US" b="1" dirty="0" smtClean="0">
                <a:solidFill>
                  <a:srgbClr val="FF0000"/>
                </a:solidFill>
              </a:rPr>
              <a:t>:  </a:t>
            </a:r>
            <a:r>
              <a:rPr lang="sr-Latn-RS" b="1" dirty="0" smtClean="0">
                <a:solidFill>
                  <a:srgbClr val="FF0000"/>
                </a:solidFill>
              </a:rPr>
              <a:t>izmene u smislu jače uloge u inovativnosti i lokalnom upravljanju </a:t>
            </a:r>
            <a:r>
              <a:rPr lang="en-GB" dirty="0" smtClean="0"/>
              <a:t> </a:t>
            </a:r>
            <a:endParaRPr lang="en-US" b="1" dirty="0" smtClean="0">
              <a:solidFill>
                <a:srgbClr val="FF0000"/>
              </a:solidFill>
            </a:endParaRPr>
          </a:p>
          <a:p>
            <a:pPr lvl="1" eaLnBrk="1" hangingPunct="1"/>
            <a:r>
              <a:rPr lang="sr-Latn-RS" sz="2000" dirty="0" smtClean="0"/>
              <a:t>Jačanje Leader pristupa preko </a:t>
            </a:r>
            <a:r>
              <a:rPr lang="en-US" sz="2000" dirty="0" smtClean="0"/>
              <a:t> EU f</a:t>
            </a:r>
            <a:r>
              <a:rPr lang="sr-Latn-RS" sz="2000" dirty="0" smtClean="0"/>
              <a:t>o</a:t>
            </a:r>
            <a:r>
              <a:rPr lang="en-US" sz="2000" dirty="0" err="1" smtClean="0"/>
              <a:t>nd</a:t>
            </a:r>
            <a:r>
              <a:rPr lang="sr-Latn-RS" sz="2000" dirty="0" smtClean="0"/>
              <a:t>ova</a:t>
            </a:r>
            <a:endParaRPr lang="en-US" sz="2000" dirty="0" smtClean="0"/>
          </a:p>
          <a:p>
            <a:pPr lvl="2" eaLnBrk="1" hangingPunct="1"/>
            <a:r>
              <a:rPr lang="sr-Latn-RS" sz="1800" dirty="0" smtClean="0"/>
              <a:t>Zajedničke odrednice  koje vode lokalnom razvoju</a:t>
            </a:r>
            <a:endParaRPr lang="en-US" sz="1800" dirty="0" smtClean="0"/>
          </a:p>
          <a:p>
            <a:pPr lvl="1"/>
            <a:r>
              <a:rPr lang="vi-VN" sz="2000" dirty="0">
                <a:latin typeface="Corbel" pitchFamily="34" charset="0"/>
              </a:rPr>
              <a:t>Značajan prostor za osiguravanje da lokalna partnerstva mogu slobodno koristiti </a:t>
            </a:r>
            <a:r>
              <a:rPr lang="vi-VN" sz="2000" dirty="0" smtClean="0">
                <a:latin typeface="Corbel" pitchFamily="34" charset="0"/>
              </a:rPr>
              <a:t> </a:t>
            </a:r>
            <a:r>
              <a:rPr lang="vi-VN" sz="2000" dirty="0">
                <a:latin typeface="Corbel" pitchFamily="34" charset="0"/>
              </a:rPr>
              <a:t>fondove EU na </a:t>
            </a:r>
            <a:r>
              <a:rPr lang="sr-Latn-RS" sz="2000" dirty="0" smtClean="0">
                <a:latin typeface="Corbel" pitchFamily="34" charset="0"/>
              </a:rPr>
              <a:t>koordinisan</a:t>
            </a:r>
            <a:r>
              <a:rPr lang="vi-VN" sz="2000" dirty="0" smtClean="0">
                <a:latin typeface="Corbel" pitchFamily="34" charset="0"/>
              </a:rPr>
              <a:t> način</a:t>
            </a:r>
            <a:endParaRPr lang="en-US" sz="2000" dirty="0" smtClean="0"/>
          </a:p>
          <a:p>
            <a:pPr lvl="2" eaLnBrk="1" hangingPunct="1"/>
            <a:r>
              <a:rPr lang="sr-Latn-RS" sz="1800" dirty="0" smtClean="0"/>
              <a:t>Selekcioni komitet za odabir  glavnog izvora finansiranja u slučaju multi fund lokalnih razvojnih strategija</a:t>
            </a:r>
            <a:endParaRPr lang="en-GB" sz="1800" dirty="0" smtClean="0"/>
          </a:p>
          <a:p>
            <a:pPr lvl="1" eaLnBrk="1" hangingPunct="1"/>
            <a:r>
              <a:rPr lang="sr-Latn-RS" sz="2000" dirty="0" smtClean="0"/>
              <a:t>Podrška za projektnu pripremu</a:t>
            </a:r>
            <a:endParaRPr lang="en-GB" sz="2000" dirty="0" smtClean="0"/>
          </a:p>
          <a:p>
            <a:pPr lvl="2" eaLnBrk="1" hangingPunct="1"/>
            <a:r>
              <a:rPr lang="en-US" sz="1800" dirty="0" smtClean="0"/>
              <a:t>“LEADER start-up </a:t>
            </a:r>
            <a:r>
              <a:rPr lang="sr-Latn-RS" sz="1800" dirty="0" smtClean="0"/>
              <a:t>oprema</a:t>
            </a:r>
            <a:r>
              <a:rPr lang="en-US" sz="1800" dirty="0" smtClean="0"/>
              <a:t>” </a:t>
            </a:r>
            <a:r>
              <a:rPr lang="sr-Latn-RS" sz="1800" dirty="0" smtClean="0"/>
              <a:t> i podrška malim pilot projektima</a:t>
            </a:r>
            <a:endParaRPr lang="en-US" sz="1800" dirty="0" smtClean="0"/>
          </a:p>
          <a:p>
            <a:pPr lvl="2" eaLnBrk="1" hangingPunct="1"/>
            <a:r>
              <a:rPr lang="sr-Latn-RS" sz="1800" dirty="0" smtClean="0"/>
              <a:t>Podizanje kapaciteta, trening, umrežavanje u svrhu izrade i  sprovođenja lokalnih strategija razvoja</a:t>
            </a:r>
            <a:endParaRPr lang="en-US" sz="1800" dirty="0" smtClean="0"/>
          </a:p>
          <a:p>
            <a:pPr algn="r" eaLnBrk="1" hangingPunct="1"/>
            <a:endParaRPr lang="en-US" sz="1800" dirty="0" smtClean="0">
              <a:solidFill>
                <a:schemeClr val="accent2"/>
              </a:solidFill>
            </a:endParaRPr>
          </a:p>
        </p:txBody>
      </p:sp>
      <p:sp>
        <p:nvSpPr>
          <p:cNvPr id="40965" name="Rectangle 2"/>
          <p:cNvSpPr>
            <a:spLocks noChangeArrowheads="1"/>
          </p:cNvSpPr>
          <p:nvPr/>
        </p:nvSpPr>
        <p:spPr bwMode="auto">
          <a:xfrm>
            <a:off x="457200" y="188913"/>
            <a:ext cx="82296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sr-Latn-RS" sz="2400" b="1" dirty="0" smtClean="0">
                <a:solidFill>
                  <a:srgbClr val="009999"/>
                </a:solidFill>
              </a:rPr>
              <a:t>Mere ruralnog razvoja</a:t>
            </a:r>
            <a:endParaRPr lang="en-GB" sz="2400" b="1" dirty="0">
              <a:solidFill>
                <a:srgbClr val="009999"/>
              </a:solidFill>
            </a:endParaRPr>
          </a:p>
        </p:txBody>
      </p:sp>
      <p:pic>
        <p:nvPicPr>
          <p:cNvPr id="6" name="Picture 12"/>
          <p:cNvPicPr>
            <a:picLocks noChangeAspect="1" noChangeArrowheads="1"/>
          </p:cNvPicPr>
          <p:nvPr/>
        </p:nvPicPr>
        <p:blipFill>
          <a:blip r:embed="rId3" cstate="print">
            <a:clrChange>
              <a:clrFrom>
                <a:srgbClr val="B3CCE6"/>
              </a:clrFrom>
              <a:clrTo>
                <a:srgbClr val="B3CCE6">
                  <a:alpha val="0"/>
                </a:srgbClr>
              </a:clrTo>
            </a:clrChange>
            <a:extLst>
              <a:ext uri="{28A0092B-C50C-407E-A947-70E740481C1C}">
                <a14:useLocalDpi xmlns:a14="http://schemas.microsoft.com/office/drawing/2010/main" val="0"/>
              </a:ext>
            </a:extLst>
          </a:blip>
          <a:srcRect/>
          <a:stretch>
            <a:fillRect/>
          </a:stretch>
        </p:blipFill>
        <p:spPr bwMode="auto">
          <a:xfrm>
            <a:off x="0" y="0"/>
            <a:ext cx="45085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924470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4294967295"/>
          </p:nvPr>
        </p:nvSpPr>
        <p:spPr>
          <a:xfrm>
            <a:off x="6553200" y="6453188"/>
            <a:ext cx="2133600" cy="179387"/>
          </a:xfrm>
          <a:prstGeom prst="rect">
            <a:avLst/>
          </a:prstGeom>
          <a:noFill/>
        </p:spPr>
        <p:txBody>
          <a:bodyPr>
            <a:normAutofit fontScale="70000" lnSpcReduction="20000"/>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6B4F340-02F5-4499-A89F-921DB963FEC5}" type="slidenum">
              <a:rPr lang="en-GB">
                <a:solidFill>
                  <a:srgbClr val="333333"/>
                </a:solidFill>
              </a:rPr>
              <a:pPr eaLnBrk="1" hangingPunct="1"/>
              <a:t>3</a:t>
            </a:fld>
            <a:endParaRPr lang="en-GB">
              <a:solidFill>
                <a:srgbClr val="333333"/>
              </a:solidFill>
            </a:endParaRPr>
          </a:p>
        </p:txBody>
      </p:sp>
      <p:sp>
        <p:nvSpPr>
          <p:cNvPr id="9219" name="AutoShape 2"/>
          <p:cNvSpPr>
            <a:spLocks noChangeArrowheads="1"/>
          </p:cNvSpPr>
          <p:nvPr/>
        </p:nvSpPr>
        <p:spPr bwMode="auto">
          <a:xfrm>
            <a:off x="827088" y="188913"/>
            <a:ext cx="7705725" cy="1296987"/>
          </a:xfrm>
          <a:prstGeom prst="flowChartExtract">
            <a:avLst/>
          </a:prstGeom>
          <a:solidFill>
            <a:srgbClr val="0099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0" name="Rectangle 3"/>
          <p:cNvSpPr>
            <a:spLocks noChangeArrowheads="1"/>
          </p:cNvSpPr>
          <p:nvPr/>
        </p:nvSpPr>
        <p:spPr bwMode="auto">
          <a:xfrm>
            <a:off x="827088" y="1557338"/>
            <a:ext cx="7751762" cy="465137"/>
          </a:xfrm>
          <a:prstGeom prst="rect">
            <a:avLst/>
          </a:prstGeom>
          <a:solidFill>
            <a:srgbClr val="33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1" name="Rectangle 4"/>
          <p:cNvSpPr>
            <a:spLocks noChangeArrowheads="1"/>
          </p:cNvSpPr>
          <p:nvPr/>
        </p:nvSpPr>
        <p:spPr bwMode="auto">
          <a:xfrm>
            <a:off x="827088" y="2060575"/>
            <a:ext cx="2466975" cy="2640013"/>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FF0000"/>
              </a:solidFill>
            </a:endParaRPr>
          </a:p>
        </p:txBody>
      </p:sp>
      <p:sp>
        <p:nvSpPr>
          <p:cNvPr id="9222" name="Rectangle 5"/>
          <p:cNvSpPr>
            <a:spLocks noChangeArrowheads="1"/>
          </p:cNvSpPr>
          <p:nvPr/>
        </p:nvSpPr>
        <p:spPr bwMode="auto">
          <a:xfrm>
            <a:off x="3348038" y="2060575"/>
            <a:ext cx="2509837" cy="2668588"/>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3" name="Rectangle 6"/>
          <p:cNvSpPr>
            <a:spLocks noChangeArrowheads="1"/>
          </p:cNvSpPr>
          <p:nvPr/>
        </p:nvSpPr>
        <p:spPr bwMode="auto">
          <a:xfrm>
            <a:off x="827088" y="4797425"/>
            <a:ext cx="7758112" cy="78105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4" name="Rectangle 7"/>
          <p:cNvSpPr>
            <a:spLocks noChangeArrowheads="1"/>
          </p:cNvSpPr>
          <p:nvPr/>
        </p:nvSpPr>
        <p:spPr bwMode="auto">
          <a:xfrm>
            <a:off x="5940425" y="2060575"/>
            <a:ext cx="2597150" cy="2698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5" name="Text Box 8"/>
          <p:cNvSpPr txBox="1">
            <a:spLocks noChangeArrowheads="1"/>
          </p:cNvSpPr>
          <p:nvPr/>
        </p:nvSpPr>
        <p:spPr bwMode="auto">
          <a:xfrm>
            <a:off x="2627313" y="549275"/>
            <a:ext cx="4167187"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b="1" dirty="0">
                <a:solidFill>
                  <a:schemeClr val="bg1"/>
                </a:solidFill>
                <a:cs typeface="Arial" charset="0"/>
              </a:rPr>
              <a:t/>
            </a:r>
            <a:br>
              <a:rPr lang="en-GB" b="1" dirty="0">
                <a:solidFill>
                  <a:schemeClr val="bg1"/>
                </a:solidFill>
                <a:cs typeface="Arial" charset="0"/>
              </a:rPr>
            </a:br>
            <a:r>
              <a:rPr lang="en-GB" b="1" dirty="0">
                <a:solidFill>
                  <a:schemeClr val="bg1"/>
                </a:solidFill>
                <a:cs typeface="Arial" charset="0"/>
              </a:rPr>
              <a:t> </a:t>
            </a:r>
            <a:r>
              <a:rPr lang="sr-Latn-RS" b="1" dirty="0" smtClean="0">
                <a:solidFill>
                  <a:schemeClr val="bg1"/>
                </a:solidFill>
                <a:cs typeface="Arial" charset="0"/>
              </a:rPr>
              <a:t>Politika ruralnog razvoja</a:t>
            </a:r>
            <a:r>
              <a:rPr lang="en-GB" b="1" dirty="0" smtClean="0">
                <a:solidFill>
                  <a:schemeClr val="bg1"/>
                </a:solidFill>
                <a:cs typeface="Arial" charset="0"/>
              </a:rPr>
              <a:t> </a:t>
            </a:r>
            <a:r>
              <a:rPr lang="en-GB" b="1" dirty="0">
                <a:solidFill>
                  <a:schemeClr val="bg1"/>
                </a:solidFill>
                <a:cs typeface="Arial" charset="0"/>
              </a:rPr>
              <a:t>2007-2013:</a:t>
            </a:r>
            <a:br>
              <a:rPr lang="en-GB" b="1" dirty="0">
                <a:solidFill>
                  <a:schemeClr val="bg1"/>
                </a:solidFill>
                <a:cs typeface="Arial" charset="0"/>
              </a:rPr>
            </a:br>
            <a:endParaRPr lang="en-GB" b="1" dirty="0">
              <a:solidFill>
                <a:schemeClr val="bg1"/>
              </a:solidFill>
              <a:cs typeface="Arial" charset="0"/>
            </a:endParaRPr>
          </a:p>
        </p:txBody>
      </p:sp>
      <p:sp>
        <p:nvSpPr>
          <p:cNvPr id="9226" name="Text Box 9"/>
          <p:cNvSpPr txBox="1">
            <a:spLocks noChangeArrowheads="1"/>
          </p:cNvSpPr>
          <p:nvPr/>
        </p:nvSpPr>
        <p:spPr bwMode="auto">
          <a:xfrm>
            <a:off x="1331913" y="1628775"/>
            <a:ext cx="683577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fr-BE" sz="1600" b="1" dirty="0">
                <a:solidFill>
                  <a:schemeClr val="bg1"/>
                </a:solidFill>
                <a:cs typeface="Arial" charset="0"/>
              </a:rPr>
              <a:t>LEADER </a:t>
            </a:r>
            <a:r>
              <a:rPr lang="sr-Latn-RS" sz="1600" b="1" dirty="0" smtClean="0">
                <a:solidFill>
                  <a:schemeClr val="bg1"/>
                </a:solidFill>
                <a:cs typeface="Arial" charset="0"/>
              </a:rPr>
              <a:t>osa</a:t>
            </a:r>
            <a:r>
              <a:rPr lang="fr-BE" sz="1600" b="1" dirty="0">
                <a:solidFill>
                  <a:schemeClr val="bg1"/>
                </a:solidFill>
                <a:cs typeface="Arial" charset="0"/>
              </a:rPr>
              <a:t> (min. 5%): </a:t>
            </a:r>
            <a:r>
              <a:rPr lang="sr-Latn-RS" sz="1600" b="1" dirty="0" smtClean="0">
                <a:solidFill>
                  <a:schemeClr val="bg1"/>
                </a:solidFill>
                <a:cs typeface="Arial" charset="0"/>
              </a:rPr>
              <a:t>integrisana</a:t>
            </a:r>
            <a:r>
              <a:rPr lang="fr-BE" sz="1600" b="1" dirty="0" smtClean="0">
                <a:solidFill>
                  <a:schemeClr val="bg1"/>
                </a:solidFill>
                <a:cs typeface="Arial" charset="0"/>
              </a:rPr>
              <a:t>, </a:t>
            </a:r>
            <a:r>
              <a:rPr lang="fr-BE" sz="1600" b="1" dirty="0" err="1">
                <a:solidFill>
                  <a:schemeClr val="bg1"/>
                </a:solidFill>
                <a:cs typeface="Arial" charset="0"/>
              </a:rPr>
              <a:t>bottom</a:t>
            </a:r>
            <a:r>
              <a:rPr lang="fr-BE" sz="1600" b="1" dirty="0">
                <a:solidFill>
                  <a:schemeClr val="bg1"/>
                </a:solidFill>
                <a:cs typeface="Arial" charset="0"/>
              </a:rPr>
              <a:t> </a:t>
            </a:r>
            <a:r>
              <a:rPr lang="fr-BE" sz="1600" b="1" dirty="0" smtClean="0">
                <a:solidFill>
                  <a:schemeClr val="bg1"/>
                </a:solidFill>
                <a:cs typeface="Arial" charset="0"/>
              </a:rPr>
              <a:t>up,</a:t>
            </a:r>
            <a:r>
              <a:rPr lang="sr-Latn-RS" sz="1600" b="1" dirty="0" smtClean="0">
                <a:solidFill>
                  <a:schemeClr val="bg1"/>
                </a:solidFill>
                <a:cs typeface="Arial" charset="0"/>
              </a:rPr>
              <a:t>inovativna</a:t>
            </a:r>
            <a:endParaRPr lang="en-GB" sz="1600" b="1" dirty="0">
              <a:solidFill>
                <a:schemeClr val="bg1"/>
              </a:solidFill>
              <a:cs typeface="Arial" charset="0"/>
            </a:endParaRPr>
          </a:p>
        </p:txBody>
      </p:sp>
      <p:sp>
        <p:nvSpPr>
          <p:cNvPr id="9227" name="Text Box 10"/>
          <p:cNvSpPr txBox="1">
            <a:spLocks noChangeArrowheads="1"/>
          </p:cNvSpPr>
          <p:nvPr/>
        </p:nvSpPr>
        <p:spPr bwMode="auto">
          <a:xfrm>
            <a:off x="900113" y="2133600"/>
            <a:ext cx="2324100" cy="846386"/>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sr-Latn-RS" sz="1400" b="1" dirty="0" smtClean="0">
                <a:solidFill>
                  <a:srgbClr val="FF0000"/>
                </a:solidFill>
                <a:cs typeface="Arial" charset="0"/>
              </a:rPr>
              <a:t>Osa</a:t>
            </a:r>
            <a:r>
              <a:rPr lang="en-GB" sz="1400" b="1" dirty="0" smtClean="0">
                <a:solidFill>
                  <a:srgbClr val="FF0000"/>
                </a:solidFill>
                <a:cs typeface="Arial" charset="0"/>
              </a:rPr>
              <a:t> 1:</a:t>
            </a:r>
            <a:r>
              <a:rPr lang="sr-Latn-RS" sz="1400" b="1" dirty="0" smtClean="0">
                <a:solidFill>
                  <a:srgbClr val="FF0000"/>
                </a:solidFill>
                <a:cs typeface="Arial" charset="0"/>
              </a:rPr>
              <a:t>Konkurentnost</a:t>
            </a:r>
            <a:r>
              <a:rPr lang="en-GB" sz="1400" b="1" dirty="0" smtClean="0">
                <a:solidFill>
                  <a:srgbClr val="FF0000"/>
                </a:solidFill>
                <a:cs typeface="Arial" charset="0"/>
              </a:rPr>
              <a:t> </a:t>
            </a:r>
            <a:r>
              <a:rPr lang="en-GB" sz="1400" b="1" dirty="0">
                <a:solidFill>
                  <a:srgbClr val="FF0000"/>
                </a:solidFill>
                <a:cs typeface="Arial" charset="0"/>
              </a:rPr>
              <a:t>(min. 10%):</a:t>
            </a:r>
          </a:p>
          <a:p>
            <a:pPr algn="ctr">
              <a:spcBef>
                <a:spcPct val="50000"/>
              </a:spcBef>
            </a:pPr>
            <a:endParaRPr lang="en-GB" sz="1400" b="1" dirty="0">
              <a:solidFill>
                <a:srgbClr val="FF0000"/>
              </a:solidFill>
              <a:cs typeface="Arial" charset="0"/>
            </a:endParaRPr>
          </a:p>
        </p:txBody>
      </p:sp>
      <p:sp>
        <p:nvSpPr>
          <p:cNvPr id="9228" name="Text Box 11"/>
          <p:cNvSpPr txBox="1">
            <a:spLocks noChangeArrowheads="1"/>
          </p:cNvSpPr>
          <p:nvPr/>
        </p:nvSpPr>
        <p:spPr bwMode="auto">
          <a:xfrm>
            <a:off x="3563938" y="2133600"/>
            <a:ext cx="2178050" cy="1169551"/>
          </a:xfrm>
          <a:prstGeom prst="rect">
            <a:avLst/>
          </a:prstGeom>
          <a:noFill/>
          <a:ln>
            <a:noFill/>
          </a:ln>
          <a:effectLst/>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sr-Latn-RS" sz="1400" b="1" dirty="0" smtClean="0">
                <a:solidFill>
                  <a:srgbClr val="FF0000"/>
                </a:solidFill>
                <a:cs typeface="Arial" charset="0"/>
              </a:rPr>
              <a:t>Osa</a:t>
            </a:r>
            <a:r>
              <a:rPr lang="en-GB" sz="1400" b="1" dirty="0" smtClean="0">
                <a:solidFill>
                  <a:srgbClr val="FF0000"/>
                </a:solidFill>
                <a:cs typeface="Arial" charset="0"/>
              </a:rPr>
              <a:t> 2:</a:t>
            </a:r>
            <a:r>
              <a:rPr lang="sr-Latn-RS" sz="1400" b="1" dirty="0" smtClean="0">
                <a:solidFill>
                  <a:srgbClr val="FF0000"/>
                </a:solidFill>
                <a:cs typeface="Arial" charset="0"/>
              </a:rPr>
              <a:t>Zaštita životne sreine i </a:t>
            </a:r>
            <a:r>
              <a:rPr lang="sr-Latn-RS" sz="1400" b="1" dirty="0" smtClean="0">
                <a:solidFill>
                  <a:srgbClr val="FF0000"/>
                </a:solidFill>
                <a:cs typeface="Arial" charset="0"/>
              </a:rPr>
              <a:t>upravljanje</a:t>
            </a:r>
          </a:p>
          <a:p>
            <a:pPr algn="ctr">
              <a:spcBef>
                <a:spcPct val="50000"/>
              </a:spcBef>
            </a:pPr>
            <a:r>
              <a:rPr lang="sr-Latn-RS" sz="1400" b="1" dirty="0" smtClean="0">
                <a:solidFill>
                  <a:srgbClr val="FF0000"/>
                </a:solidFill>
                <a:cs typeface="Arial" charset="0"/>
              </a:rPr>
              <a:t> zemljištem</a:t>
            </a:r>
            <a:r>
              <a:rPr lang="en-GB" sz="1400" b="1" dirty="0" smtClean="0">
                <a:solidFill>
                  <a:srgbClr val="FF0000"/>
                </a:solidFill>
                <a:cs typeface="Arial" charset="0"/>
              </a:rPr>
              <a:t> </a:t>
            </a:r>
            <a:r>
              <a:rPr lang="en-GB" sz="1400" b="1" dirty="0">
                <a:solidFill>
                  <a:srgbClr val="FF0000"/>
                </a:solidFill>
                <a:cs typeface="Arial" charset="0"/>
              </a:rPr>
              <a:t>(min.25%):</a:t>
            </a:r>
          </a:p>
          <a:p>
            <a:pPr algn="ctr">
              <a:spcBef>
                <a:spcPct val="50000"/>
              </a:spcBef>
            </a:pPr>
            <a:endParaRPr lang="en-GB" sz="1400" b="1" dirty="0">
              <a:cs typeface="Arial" charset="0"/>
            </a:endParaRPr>
          </a:p>
        </p:txBody>
      </p:sp>
      <p:sp>
        <p:nvSpPr>
          <p:cNvPr id="9229" name="Text Box 12"/>
          <p:cNvSpPr txBox="1">
            <a:spLocks noChangeArrowheads="1"/>
          </p:cNvSpPr>
          <p:nvPr/>
        </p:nvSpPr>
        <p:spPr bwMode="auto">
          <a:xfrm>
            <a:off x="6011863" y="2133600"/>
            <a:ext cx="2439987" cy="738664"/>
          </a:xfrm>
          <a:prstGeom prst="rect">
            <a:avLst/>
          </a:prstGeom>
          <a:noFill/>
          <a:ln>
            <a:noFill/>
          </a:ln>
          <a:effectLst/>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sr-Latn-RS" sz="1400" b="1" dirty="0" smtClean="0">
                <a:cs typeface="Arial" charset="0"/>
              </a:rPr>
              <a:t>Osa</a:t>
            </a:r>
            <a:r>
              <a:rPr lang="en-GB" sz="1400" b="1" dirty="0" smtClean="0">
                <a:cs typeface="Arial" charset="0"/>
              </a:rPr>
              <a:t> </a:t>
            </a:r>
            <a:r>
              <a:rPr lang="en-GB" sz="1400" b="1" dirty="0">
                <a:cs typeface="Arial" charset="0"/>
              </a:rPr>
              <a:t>3: </a:t>
            </a:r>
            <a:r>
              <a:rPr lang="sr-Latn-RS" sz="1400" b="1" dirty="0" smtClean="0">
                <a:cs typeface="Arial" charset="0"/>
              </a:rPr>
              <a:t>Diverzifikacija i unapređenje kvaliteta života na selu</a:t>
            </a:r>
            <a:r>
              <a:rPr lang="en-GB" sz="1400" b="1" dirty="0" smtClean="0">
                <a:cs typeface="Arial" charset="0"/>
              </a:rPr>
              <a:t> </a:t>
            </a:r>
            <a:r>
              <a:rPr lang="en-GB" sz="1400" b="1" dirty="0">
                <a:cs typeface="Arial" charset="0"/>
              </a:rPr>
              <a:t>(min.10%): </a:t>
            </a:r>
          </a:p>
        </p:txBody>
      </p:sp>
      <p:sp>
        <p:nvSpPr>
          <p:cNvPr id="9230" name="Text Box 13"/>
          <p:cNvSpPr txBox="1">
            <a:spLocks noChangeArrowheads="1"/>
          </p:cNvSpPr>
          <p:nvPr/>
        </p:nvSpPr>
        <p:spPr bwMode="auto">
          <a:xfrm>
            <a:off x="1042988" y="4941888"/>
            <a:ext cx="7208837" cy="39687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2000" b="1">
                <a:cs typeface="Arial" charset="0"/>
              </a:rPr>
              <a:t>EAFRD: E</a:t>
            </a:r>
            <a:r>
              <a:rPr lang="en-GB" sz="2000">
                <a:cs typeface="Arial" charset="0"/>
              </a:rPr>
              <a:t>uropean</a:t>
            </a:r>
            <a:r>
              <a:rPr lang="en-GB" sz="2000" b="1">
                <a:cs typeface="Arial" charset="0"/>
              </a:rPr>
              <a:t> A</a:t>
            </a:r>
            <a:r>
              <a:rPr lang="en-GB" sz="2000">
                <a:cs typeface="Arial" charset="0"/>
              </a:rPr>
              <a:t>gricultural</a:t>
            </a:r>
            <a:r>
              <a:rPr lang="en-GB" sz="2000" b="1">
                <a:cs typeface="Arial" charset="0"/>
              </a:rPr>
              <a:t> F</a:t>
            </a:r>
            <a:r>
              <a:rPr lang="en-GB" sz="2000">
                <a:cs typeface="Arial" charset="0"/>
              </a:rPr>
              <a:t>und</a:t>
            </a:r>
            <a:r>
              <a:rPr lang="en-GB" sz="2000" b="1">
                <a:cs typeface="Arial" charset="0"/>
              </a:rPr>
              <a:t> </a:t>
            </a:r>
            <a:r>
              <a:rPr lang="en-GB" sz="2000">
                <a:cs typeface="Arial" charset="0"/>
              </a:rPr>
              <a:t>for </a:t>
            </a:r>
            <a:r>
              <a:rPr lang="en-GB" sz="2000" b="1">
                <a:cs typeface="Arial" charset="0"/>
              </a:rPr>
              <a:t>R</a:t>
            </a:r>
            <a:r>
              <a:rPr lang="en-GB" sz="2000">
                <a:cs typeface="Arial" charset="0"/>
              </a:rPr>
              <a:t>ural </a:t>
            </a:r>
            <a:r>
              <a:rPr lang="en-GB" sz="2000" b="1">
                <a:cs typeface="Arial" charset="0"/>
              </a:rPr>
              <a:t>D</a:t>
            </a:r>
            <a:r>
              <a:rPr lang="en-GB" sz="2000">
                <a:cs typeface="Arial" charset="0"/>
              </a:rPr>
              <a:t>evelopment</a:t>
            </a:r>
            <a:endParaRPr lang="en-GB">
              <a:cs typeface="Arial" charset="0"/>
            </a:endParaRPr>
          </a:p>
        </p:txBody>
      </p:sp>
      <p:sp>
        <p:nvSpPr>
          <p:cNvPr id="9231" name="Text Box 14"/>
          <p:cNvSpPr txBox="1">
            <a:spLocks noChangeArrowheads="1"/>
          </p:cNvSpPr>
          <p:nvPr/>
        </p:nvSpPr>
        <p:spPr bwMode="auto">
          <a:xfrm>
            <a:off x="827088" y="2708275"/>
            <a:ext cx="2438400"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buFontTx/>
              <a:buChar char="-"/>
            </a:pPr>
            <a:r>
              <a:rPr lang="de-DE" sz="1600" b="1" i="1" dirty="0">
                <a:solidFill>
                  <a:srgbClr val="FF0000"/>
                </a:solidFill>
                <a:cs typeface="Arial" charset="0"/>
              </a:rPr>
              <a:t> </a:t>
            </a:r>
            <a:r>
              <a:rPr lang="sr-Latn-RS" sz="1400" b="1" dirty="0" smtClean="0">
                <a:solidFill>
                  <a:srgbClr val="FF0000"/>
                </a:solidFill>
                <a:cs typeface="Arial" charset="0"/>
              </a:rPr>
              <a:t>Modernizacija farmi</a:t>
            </a:r>
            <a:endParaRPr lang="de-DE" sz="1400" b="1" dirty="0">
              <a:solidFill>
                <a:srgbClr val="FF0000"/>
              </a:solidFill>
              <a:cs typeface="Arial" charset="0"/>
            </a:endParaRPr>
          </a:p>
          <a:p>
            <a:pPr eaLnBrk="1" hangingPunct="1">
              <a:spcBef>
                <a:spcPct val="50000"/>
              </a:spcBef>
              <a:buFontTx/>
              <a:buChar char="-"/>
            </a:pPr>
            <a:r>
              <a:rPr lang="de-DE" sz="1400" b="1" dirty="0">
                <a:solidFill>
                  <a:srgbClr val="FF0000"/>
                </a:solidFill>
                <a:cs typeface="Arial" charset="0"/>
              </a:rPr>
              <a:t> </a:t>
            </a:r>
            <a:r>
              <a:rPr lang="sr-Latn-RS" sz="1400" b="1" dirty="0" smtClean="0">
                <a:solidFill>
                  <a:srgbClr val="FF0000"/>
                </a:solidFill>
                <a:cs typeface="Arial" charset="0"/>
              </a:rPr>
              <a:t>Prerada</a:t>
            </a:r>
            <a:r>
              <a:rPr lang="de-DE" sz="1400" b="1" dirty="0" smtClean="0">
                <a:solidFill>
                  <a:srgbClr val="FF0000"/>
                </a:solidFill>
                <a:cs typeface="Arial" charset="0"/>
              </a:rPr>
              <a:t> </a:t>
            </a:r>
            <a:endParaRPr lang="de-DE" sz="1400" b="1" dirty="0">
              <a:solidFill>
                <a:srgbClr val="FF0000"/>
              </a:solidFill>
              <a:cs typeface="Arial" charset="0"/>
            </a:endParaRPr>
          </a:p>
          <a:p>
            <a:pPr eaLnBrk="1" hangingPunct="1">
              <a:spcBef>
                <a:spcPct val="50000"/>
              </a:spcBef>
              <a:buFontTx/>
              <a:buChar char="-"/>
            </a:pPr>
            <a:r>
              <a:rPr lang="de-DE" sz="1400" b="1" dirty="0">
                <a:solidFill>
                  <a:srgbClr val="FF0000"/>
                </a:solidFill>
                <a:cs typeface="Arial" charset="0"/>
              </a:rPr>
              <a:t> </a:t>
            </a:r>
            <a:r>
              <a:rPr lang="sr-Latn-RS" sz="1400" b="1" dirty="0" smtClean="0">
                <a:solidFill>
                  <a:srgbClr val="FF0000"/>
                </a:solidFill>
                <a:cs typeface="Arial" charset="0"/>
              </a:rPr>
              <a:t>Infrastruktura</a:t>
            </a:r>
            <a:endParaRPr lang="de-DE" sz="1400" b="1" dirty="0">
              <a:solidFill>
                <a:srgbClr val="FF0000"/>
              </a:solidFill>
              <a:cs typeface="Arial" charset="0"/>
            </a:endParaRPr>
          </a:p>
          <a:p>
            <a:pPr eaLnBrk="1" hangingPunct="1">
              <a:spcBef>
                <a:spcPct val="50000"/>
              </a:spcBef>
              <a:buFontTx/>
              <a:buChar char="-"/>
            </a:pPr>
            <a:r>
              <a:rPr lang="de-DE" sz="1400" b="1" dirty="0">
                <a:solidFill>
                  <a:srgbClr val="FF0000"/>
                </a:solidFill>
                <a:cs typeface="Arial" charset="0"/>
              </a:rPr>
              <a:t> </a:t>
            </a:r>
            <a:r>
              <a:rPr lang="sr-Latn-RS" sz="1400" b="1" dirty="0" smtClean="0">
                <a:solidFill>
                  <a:srgbClr val="FF0000"/>
                </a:solidFill>
                <a:cs typeface="Arial" charset="0"/>
              </a:rPr>
              <a:t>Pomoć u prirodnim nepogodama</a:t>
            </a:r>
            <a:endParaRPr lang="de-DE" sz="1400" b="1" dirty="0">
              <a:solidFill>
                <a:srgbClr val="FF0000"/>
              </a:solidFill>
              <a:cs typeface="Arial" charset="0"/>
            </a:endParaRPr>
          </a:p>
          <a:p>
            <a:pPr eaLnBrk="1" hangingPunct="1">
              <a:spcBef>
                <a:spcPct val="50000"/>
              </a:spcBef>
              <a:buFontTx/>
              <a:buChar char="-"/>
            </a:pPr>
            <a:r>
              <a:rPr lang="de-DE" sz="1400" b="1" dirty="0">
                <a:solidFill>
                  <a:srgbClr val="FF0000"/>
                </a:solidFill>
                <a:cs typeface="Arial" charset="0"/>
              </a:rPr>
              <a:t> </a:t>
            </a:r>
            <a:r>
              <a:rPr lang="sr-Latn-RS" sz="1400" b="1" dirty="0" smtClean="0">
                <a:solidFill>
                  <a:srgbClr val="FF0000"/>
                </a:solidFill>
                <a:cs typeface="Arial" charset="0"/>
              </a:rPr>
              <a:t>Treninzi</a:t>
            </a:r>
            <a:endParaRPr lang="en-GB" sz="1400" b="1" dirty="0">
              <a:solidFill>
                <a:srgbClr val="FF0000"/>
              </a:solidFill>
              <a:cs typeface="Arial" charset="0"/>
            </a:endParaRPr>
          </a:p>
        </p:txBody>
      </p:sp>
      <p:sp>
        <p:nvSpPr>
          <p:cNvPr id="9232" name="Text Box 15"/>
          <p:cNvSpPr txBox="1">
            <a:spLocks noChangeArrowheads="1"/>
          </p:cNvSpPr>
          <p:nvPr/>
        </p:nvSpPr>
        <p:spPr bwMode="auto">
          <a:xfrm>
            <a:off x="3563938" y="2852738"/>
            <a:ext cx="2246312" cy="1277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buFontTx/>
              <a:buChar char="-"/>
            </a:pPr>
            <a:r>
              <a:rPr lang="de-DE" sz="1400" b="1" i="1" dirty="0">
                <a:cs typeface="Arial" charset="0"/>
              </a:rPr>
              <a:t> </a:t>
            </a:r>
            <a:r>
              <a:rPr lang="de-DE" sz="1400" b="1" dirty="0" smtClean="0">
                <a:solidFill>
                  <a:srgbClr val="FF0000"/>
                </a:solidFill>
                <a:cs typeface="Arial" charset="0"/>
              </a:rPr>
              <a:t>LFAs</a:t>
            </a:r>
            <a:endParaRPr lang="de-DE" sz="1400" b="1" dirty="0">
              <a:solidFill>
                <a:srgbClr val="FF0000"/>
              </a:solidFill>
              <a:cs typeface="Arial" charset="0"/>
            </a:endParaRPr>
          </a:p>
          <a:p>
            <a:pPr eaLnBrk="1" hangingPunct="1">
              <a:spcBef>
                <a:spcPct val="50000"/>
              </a:spcBef>
              <a:buFontTx/>
              <a:buChar char="-"/>
            </a:pPr>
            <a:r>
              <a:rPr lang="de-DE" sz="1400" b="1" dirty="0">
                <a:solidFill>
                  <a:srgbClr val="FF0000"/>
                </a:solidFill>
                <a:cs typeface="Arial" charset="0"/>
              </a:rPr>
              <a:t> Natura 2000</a:t>
            </a:r>
          </a:p>
          <a:p>
            <a:pPr eaLnBrk="1" hangingPunct="1">
              <a:spcBef>
                <a:spcPct val="50000"/>
              </a:spcBef>
            </a:pPr>
            <a:r>
              <a:rPr lang="de-DE" sz="1400" b="1" dirty="0">
                <a:solidFill>
                  <a:srgbClr val="FF0000"/>
                </a:solidFill>
                <a:cs typeface="Arial" charset="0"/>
              </a:rPr>
              <a:t>- Agri-environment</a:t>
            </a:r>
          </a:p>
          <a:p>
            <a:pPr eaLnBrk="1" hangingPunct="1">
              <a:spcBef>
                <a:spcPct val="50000"/>
              </a:spcBef>
            </a:pPr>
            <a:r>
              <a:rPr lang="de-DE" sz="1400" b="1" dirty="0">
                <a:solidFill>
                  <a:srgbClr val="FF0000"/>
                </a:solidFill>
                <a:cs typeface="Arial" charset="0"/>
              </a:rPr>
              <a:t>- </a:t>
            </a:r>
            <a:r>
              <a:rPr lang="sr-Latn-RS" sz="1400" b="1" dirty="0" smtClean="0">
                <a:solidFill>
                  <a:srgbClr val="FF0000"/>
                </a:solidFill>
                <a:cs typeface="Arial" charset="0"/>
              </a:rPr>
              <a:t>Šumarstvo</a:t>
            </a:r>
            <a:endParaRPr lang="en-GB" sz="1400" b="1" dirty="0">
              <a:solidFill>
                <a:srgbClr val="FF0000"/>
              </a:solidFill>
              <a:cs typeface="Arial" charset="0"/>
            </a:endParaRPr>
          </a:p>
        </p:txBody>
      </p:sp>
      <p:sp>
        <p:nvSpPr>
          <p:cNvPr id="9233" name="Text Box 16"/>
          <p:cNvSpPr txBox="1">
            <a:spLocks noChangeArrowheads="1"/>
          </p:cNvSpPr>
          <p:nvPr/>
        </p:nvSpPr>
        <p:spPr bwMode="auto">
          <a:xfrm>
            <a:off x="5940425" y="2781300"/>
            <a:ext cx="2519363"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buFontTx/>
              <a:buChar char="-"/>
            </a:pPr>
            <a:r>
              <a:rPr lang="de-DE" sz="1600" b="1" i="1" dirty="0">
                <a:cs typeface="Arial" charset="0"/>
              </a:rPr>
              <a:t> </a:t>
            </a:r>
            <a:r>
              <a:rPr lang="sr-Latn-RS" sz="1400" b="1" dirty="0" smtClean="0">
                <a:cs typeface="Arial" charset="0"/>
              </a:rPr>
              <a:t>Diverzifikacija</a:t>
            </a:r>
            <a:endParaRPr lang="de-DE" sz="1400" b="1" dirty="0">
              <a:cs typeface="Arial" charset="0"/>
            </a:endParaRPr>
          </a:p>
          <a:p>
            <a:pPr eaLnBrk="1" hangingPunct="1">
              <a:spcBef>
                <a:spcPct val="50000"/>
              </a:spcBef>
              <a:buFontTx/>
              <a:buChar char="-"/>
            </a:pPr>
            <a:r>
              <a:rPr lang="de-DE" sz="1400" b="1" dirty="0">
                <a:cs typeface="Arial" charset="0"/>
              </a:rPr>
              <a:t> </a:t>
            </a:r>
            <a:r>
              <a:rPr lang="sr-Latn-RS" sz="1400" b="1" dirty="0" smtClean="0">
                <a:cs typeface="Arial" charset="0"/>
              </a:rPr>
              <a:t>Turizam</a:t>
            </a:r>
            <a:endParaRPr lang="de-DE" sz="1400" b="1" dirty="0">
              <a:cs typeface="Arial" charset="0"/>
            </a:endParaRPr>
          </a:p>
          <a:p>
            <a:pPr eaLnBrk="1" hangingPunct="1">
              <a:spcBef>
                <a:spcPct val="50000"/>
              </a:spcBef>
            </a:pPr>
            <a:r>
              <a:rPr lang="de-DE" sz="1400" b="1" dirty="0">
                <a:cs typeface="Arial" charset="0"/>
              </a:rPr>
              <a:t>- </a:t>
            </a:r>
            <a:r>
              <a:rPr lang="de-DE" sz="1400" b="1" dirty="0" smtClean="0">
                <a:cs typeface="Arial" charset="0"/>
              </a:rPr>
              <a:t>M</a:t>
            </a:r>
            <a:r>
              <a:rPr lang="sr-Latn-RS" sz="1400" b="1" dirty="0" smtClean="0">
                <a:cs typeface="Arial" charset="0"/>
              </a:rPr>
              <a:t>ikropreduzetništvo</a:t>
            </a:r>
            <a:endParaRPr lang="de-DE" sz="1400" b="1" dirty="0">
              <a:cs typeface="Arial" charset="0"/>
            </a:endParaRPr>
          </a:p>
          <a:p>
            <a:pPr eaLnBrk="1" hangingPunct="1">
              <a:spcBef>
                <a:spcPct val="50000"/>
              </a:spcBef>
            </a:pPr>
            <a:r>
              <a:rPr lang="de-DE" sz="1400" b="1" dirty="0">
                <a:cs typeface="Arial" charset="0"/>
              </a:rPr>
              <a:t>- </a:t>
            </a:r>
            <a:r>
              <a:rPr lang="sr-Latn-RS" sz="1400" b="1" dirty="0" smtClean="0">
                <a:cs typeface="Arial" charset="0"/>
              </a:rPr>
              <a:t>Obnova sela</a:t>
            </a:r>
            <a:endParaRPr lang="de-DE" sz="1400" b="1" dirty="0">
              <a:cs typeface="Arial" charset="0"/>
            </a:endParaRPr>
          </a:p>
          <a:p>
            <a:pPr eaLnBrk="1" hangingPunct="1">
              <a:spcBef>
                <a:spcPct val="50000"/>
              </a:spcBef>
            </a:pPr>
            <a:r>
              <a:rPr lang="de-DE" sz="1400" b="1" dirty="0">
                <a:cs typeface="Arial" charset="0"/>
              </a:rPr>
              <a:t>- </a:t>
            </a:r>
            <a:r>
              <a:rPr lang="sr-Latn-RS" sz="1400" b="1" dirty="0" smtClean="0">
                <a:cs typeface="Arial" charset="0"/>
              </a:rPr>
              <a:t>Razvoj usluga</a:t>
            </a:r>
            <a:endParaRPr lang="en-GB" sz="1400" b="1" dirty="0">
              <a:cs typeface="Arial" charset="0"/>
            </a:endParaRPr>
          </a:p>
        </p:txBody>
      </p:sp>
      <p:sp>
        <p:nvSpPr>
          <p:cNvPr id="9234" name="Rectangle 17"/>
          <p:cNvSpPr>
            <a:spLocks noChangeArrowheads="1"/>
          </p:cNvSpPr>
          <p:nvPr/>
        </p:nvSpPr>
        <p:spPr bwMode="auto">
          <a:xfrm>
            <a:off x="1187450" y="5300663"/>
            <a:ext cx="6985000" cy="476250"/>
          </a:xfrm>
          <a:prstGeom prst="rect">
            <a:avLst/>
          </a:prstGeom>
          <a:solidFill>
            <a:srgbClr val="800000">
              <a:alpha val="49019"/>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5" name="Text Box 18"/>
          <p:cNvSpPr txBox="1">
            <a:spLocks noChangeArrowheads="1"/>
          </p:cNvSpPr>
          <p:nvPr/>
        </p:nvSpPr>
        <p:spPr bwMode="auto">
          <a:xfrm>
            <a:off x="2700338" y="5221154"/>
            <a:ext cx="395922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sr-Latn-RS" b="1" dirty="0" smtClean="0">
                <a:solidFill>
                  <a:schemeClr val="tx2"/>
                </a:solidFill>
                <a:ea typeface="ＭＳ Ｐゴシック" charset="-128"/>
                <a:cs typeface="Arial" charset="0"/>
              </a:rPr>
              <a:t>Nacionalni budžet i privatna sredstva</a:t>
            </a:r>
            <a:endParaRPr lang="en-GB" b="1" dirty="0">
              <a:solidFill>
                <a:schemeClr val="tx2"/>
              </a:solidFill>
              <a:ea typeface="ＭＳ Ｐゴシック" charset="-128"/>
              <a:cs typeface="Arial" charset="0"/>
            </a:endParaRPr>
          </a:p>
        </p:txBody>
      </p:sp>
      <p:pic>
        <p:nvPicPr>
          <p:cNvPr id="20" name="Picture 12"/>
          <p:cNvPicPr>
            <a:picLocks noChangeAspect="1" noChangeArrowheads="1"/>
          </p:cNvPicPr>
          <p:nvPr/>
        </p:nvPicPr>
        <p:blipFill>
          <a:blip r:embed="rId3" cstate="print">
            <a:clrChange>
              <a:clrFrom>
                <a:srgbClr val="B3CCE6"/>
              </a:clrFrom>
              <a:clrTo>
                <a:srgbClr val="B3CCE6">
                  <a:alpha val="0"/>
                </a:srgbClr>
              </a:clrTo>
            </a:clrChange>
            <a:extLst>
              <a:ext uri="{28A0092B-C50C-407E-A947-70E740481C1C}">
                <a14:useLocalDpi xmlns:a14="http://schemas.microsoft.com/office/drawing/2010/main" val="0"/>
              </a:ext>
            </a:extLst>
          </a:blip>
          <a:srcRect/>
          <a:stretch>
            <a:fillRect/>
          </a:stretch>
        </p:blipFill>
        <p:spPr bwMode="auto">
          <a:xfrm>
            <a:off x="0" y="0"/>
            <a:ext cx="45085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28019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2"/>
          </p:nvPr>
        </p:nvSpPr>
        <p:spPr>
          <a:noFill/>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9EB5965D-52FE-46BB-B4CA-BD8AAEC0C4EC}" type="slidenum">
              <a:rPr lang="en-GB" sz="1000">
                <a:solidFill>
                  <a:srgbClr val="333333"/>
                </a:solidFill>
              </a:rPr>
              <a:pPr eaLnBrk="1" hangingPunct="1"/>
              <a:t>4</a:t>
            </a:fld>
            <a:endParaRPr lang="en-GB" sz="1000">
              <a:solidFill>
                <a:srgbClr val="333333"/>
              </a:solidFill>
            </a:endParaRPr>
          </a:p>
        </p:txBody>
      </p:sp>
      <p:sp>
        <p:nvSpPr>
          <p:cNvPr id="10243" name="Segnaposto numero diapositiva 5"/>
          <p:cNvSpPr txBox="1">
            <a:spLocks noGrp="1"/>
          </p:cNvSpPr>
          <p:nvPr/>
        </p:nvSpPr>
        <p:spPr bwMode="auto">
          <a:xfrm>
            <a:off x="6553200" y="6453188"/>
            <a:ext cx="2133600" cy="17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r" eaLnBrk="1" hangingPunct="1"/>
            <a:fld id="{7397BD37-1239-4297-8A97-217D7887950A}" type="slidenum">
              <a:rPr lang="en-GB" sz="1000" b="1">
                <a:solidFill>
                  <a:srgbClr val="333333"/>
                </a:solidFill>
              </a:rPr>
              <a:pPr algn="r" eaLnBrk="1" hangingPunct="1"/>
              <a:t>4</a:t>
            </a:fld>
            <a:endParaRPr lang="en-GB" sz="1000" b="1">
              <a:solidFill>
                <a:srgbClr val="333333"/>
              </a:solidFill>
            </a:endParaRPr>
          </a:p>
        </p:txBody>
      </p:sp>
      <p:sp>
        <p:nvSpPr>
          <p:cNvPr id="10244" name="Rectangle 2"/>
          <p:cNvSpPr>
            <a:spLocks noGrp="1" noChangeArrowheads="1"/>
          </p:cNvSpPr>
          <p:nvPr>
            <p:ph type="title" idx="4294967295"/>
          </p:nvPr>
        </p:nvSpPr>
        <p:spPr>
          <a:xfrm>
            <a:off x="468313" y="115888"/>
            <a:ext cx="8229600" cy="360362"/>
          </a:xfrm>
        </p:spPr>
        <p:txBody>
          <a:bodyPr>
            <a:normAutofit fontScale="90000"/>
          </a:bodyPr>
          <a:lstStyle/>
          <a:p>
            <a:pPr eaLnBrk="1" hangingPunct="1"/>
            <a:r>
              <a:rPr lang="sr-Latn-RS" sz="2000" dirty="0" smtClean="0"/>
              <a:t>RURALNI RAZVOJ U NOVOM STARTEŠKOM OKVIRU</a:t>
            </a:r>
            <a:endParaRPr lang="en-GB" sz="2000" dirty="0" smtClean="0"/>
          </a:p>
        </p:txBody>
      </p:sp>
      <p:sp>
        <p:nvSpPr>
          <p:cNvPr id="10245" name="AutoShape 3"/>
          <p:cNvSpPr>
            <a:spLocks noChangeArrowheads="1"/>
          </p:cNvSpPr>
          <p:nvPr/>
        </p:nvSpPr>
        <p:spPr bwMode="auto">
          <a:xfrm>
            <a:off x="684213" y="1412875"/>
            <a:ext cx="7559675" cy="719138"/>
          </a:xfrm>
          <a:prstGeom prst="flowChartProcess">
            <a:avLst/>
          </a:prstGeom>
          <a:solidFill>
            <a:srgbClr val="009999">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GB" sz="2000" b="1" dirty="0">
                <a:solidFill>
                  <a:schemeClr val="bg1"/>
                </a:solidFill>
              </a:rPr>
              <a:t>Common Strategic Framework (CSF)</a:t>
            </a:r>
            <a:r>
              <a:rPr lang="en-GB" sz="2000" dirty="0">
                <a:solidFill>
                  <a:schemeClr val="bg1"/>
                </a:solidFill>
              </a:rPr>
              <a:t> </a:t>
            </a:r>
          </a:p>
          <a:p>
            <a:pPr algn="ctr"/>
            <a:r>
              <a:rPr lang="en-GB" sz="1200" b="1" dirty="0">
                <a:solidFill>
                  <a:schemeClr val="bg1"/>
                </a:solidFill>
              </a:rPr>
              <a:t>– covering the </a:t>
            </a:r>
            <a:r>
              <a:rPr lang="en-GB" sz="1200" b="1" dirty="0" err="1">
                <a:solidFill>
                  <a:schemeClr val="bg1"/>
                </a:solidFill>
              </a:rPr>
              <a:t>EAFRD</a:t>
            </a:r>
            <a:r>
              <a:rPr lang="en-GB" sz="1200" b="1" dirty="0">
                <a:solidFill>
                  <a:schemeClr val="bg1"/>
                </a:solidFill>
              </a:rPr>
              <a:t>, </a:t>
            </a:r>
            <a:r>
              <a:rPr lang="en-GB" sz="1200" b="1" dirty="0" err="1">
                <a:solidFill>
                  <a:schemeClr val="bg1"/>
                </a:solidFill>
              </a:rPr>
              <a:t>ERDF</a:t>
            </a:r>
            <a:r>
              <a:rPr lang="en-GB" sz="1200" b="1" dirty="0">
                <a:solidFill>
                  <a:schemeClr val="bg1"/>
                </a:solidFill>
              </a:rPr>
              <a:t>, </a:t>
            </a:r>
            <a:r>
              <a:rPr lang="en-GB" sz="1200" b="1" dirty="0" err="1">
                <a:solidFill>
                  <a:schemeClr val="bg1"/>
                </a:solidFill>
              </a:rPr>
              <a:t>ESF</a:t>
            </a:r>
            <a:r>
              <a:rPr lang="en-GB" sz="1200" b="1" dirty="0">
                <a:solidFill>
                  <a:schemeClr val="bg1"/>
                </a:solidFill>
              </a:rPr>
              <a:t>, Cohesion Fund and </a:t>
            </a:r>
            <a:r>
              <a:rPr lang="en-GB" sz="1200" b="1" dirty="0" err="1">
                <a:solidFill>
                  <a:schemeClr val="bg1"/>
                </a:solidFill>
              </a:rPr>
              <a:t>EMFF</a:t>
            </a:r>
            <a:r>
              <a:rPr lang="en-GB" sz="1200" b="1" dirty="0">
                <a:solidFill>
                  <a:schemeClr val="bg1"/>
                </a:solidFill>
              </a:rPr>
              <a:t>, and reflecting EU2020 through common</a:t>
            </a:r>
          </a:p>
          <a:p>
            <a:pPr algn="ctr"/>
            <a:r>
              <a:rPr lang="en-GB" sz="1200" b="1" dirty="0">
                <a:solidFill>
                  <a:schemeClr val="bg1"/>
                </a:solidFill>
              </a:rPr>
              <a:t> thematic objectives to be addressed by key actions for each of the funds</a:t>
            </a:r>
            <a:endParaRPr lang="en-GB" sz="1200" b="1" dirty="0">
              <a:solidFill>
                <a:srgbClr val="000099"/>
              </a:solidFill>
            </a:endParaRPr>
          </a:p>
        </p:txBody>
      </p:sp>
      <p:sp>
        <p:nvSpPr>
          <p:cNvPr id="10246" name="Rectangle 4"/>
          <p:cNvSpPr>
            <a:spLocks noChangeArrowheads="1"/>
          </p:cNvSpPr>
          <p:nvPr/>
        </p:nvSpPr>
        <p:spPr bwMode="auto">
          <a:xfrm>
            <a:off x="684213" y="2349500"/>
            <a:ext cx="7559675" cy="792163"/>
          </a:xfrm>
          <a:prstGeom prst="rect">
            <a:avLst/>
          </a:prstGeom>
          <a:solidFill>
            <a:srgbClr val="009999">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sr-Latn-RS" sz="2000" b="1" dirty="0" smtClean="0">
                <a:solidFill>
                  <a:schemeClr val="bg1"/>
                </a:solidFill>
              </a:rPr>
              <a:t>UGOVOR O PARTNERSTVU</a:t>
            </a:r>
            <a:r>
              <a:rPr lang="en-GB" sz="2000" dirty="0" smtClean="0">
                <a:solidFill>
                  <a:schemeClr val="bg1"/>
                </a:solidFill>
              </a:rPr>
              <a:t> </a:t>
            </a:r>
            <a:endParaRPr lang="en-GB" sz="2000" dirty="0">
              <a:solidFill>
                <a:schemeClr val="bg1"/>
              </a:solidFill>
            </a:endParaRPr>
          </a:p>
          <a:p>
            <a:pPr algn="ctr"/>
            <a:r>
              <a:rPr lang="sr-Latn-RS" sz="1200" b="1" dirty="0" smtClean="0">
                <a:solidFill>
                  <a:schemeClr val="bg1"/>
                </a:solidFill>
              </a:rPr>
              <a:t>Nacionalni  dokument koji daje smernice utroška sredstava u smeru ostvarenja  EU 2020</a:t>
            </a:r>
            <a:endParaRPr lang="en-GB" sz="1200" b="1" dirty="0">
              <a:solidFill>
                <a:schemeClr val="bg1"/>
              </a:solidFill>
            </a:endParaRPr>
          </a:p>
        </p:txBody>
      </p:sp>
      <p:sp>
        <p:nvSpPr>
          <p:cNvPr id="10247" name="Rectangle 5"/>
          <p:cNvSpPr>
            <a:spLocks noChangeArrowheads="1"/>
          </p:cNvSpPr>
          <p:nvPr/>
        </p:nvSpPr>
        <p:spPr bwMode="auto">
          <a:xfrm>
            <a:off x="684213" y="3357563"/>
            <a:ext cx="2519362" cy="719137"/>
          </a:xfrm>
          <a:prstGeom prst="rect">
            <a:avLst/>
          </a:prstGeom>
          <a:solidFill>
            <a:srgbClr val="009999">
              <a:alpha val="3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sr-Latn-RS" b="1" dirty="0" smtClean="0">
                <a:solidFill>
                  <a:schemeClr val="bg1"/>
                </a:solidFill>
              </a:rPr>
              <a:t>Ruralni  razvoj</a:t>
            </a:r>
            <a:r>
              <a:rPr lang="en-GB" sz="1800" b="1" dirty="0" smtClean="0">
                <a:solidFill>
                  <a:schemeClr val="bg1"/>
                </a:solidFill>
              </a:rPr>
              <a:t>: </a:t>
            </a:r>
            <a:r>
              <a:rPr lang="en-GB" sz="1800" b="1" dirty="0" err="1">
                <a:solidFill>
                  <a:schemeClr val="bg1"/>
                </a:solidFill>
              </a:rPr>
              <a:t>EAFRD</a:t>
            </a:r>
            <a:endParaRPr lang="en-GB" sz="1800" b="1" dirty="0">
              <a:solidFill>
                <a:schemeClr val="bg1"/>
              </a:solidFill>
            </a:endParaRPr>
          </a:p>
        </p:txBody>
      </p:sp>
      <p:sp>
        <p:nvSpPr>
          <p:cNvPr id="10248" name="Rectangle 6"/>
          <p:cNvSpPr>
            <a:spLocks noChangeArrowheads="1"/>
          </p:cNvSpPr>
          <p:nvPr/>
        </p:nvSpPr>
        <p:spPr bwMode="auto">
          <a:xfrm>
            <a:off x="3348038" y="3357563"/>
            <a:ext cx="4895850" cy="719137"/>
          </a:xfrm>
          <a:prstGeom prst="rect">
            <a:avLst/>
          </a:prstGeom>
          <a:solidFill>
            <a:srgbClr val="009999">
              <a:alpha val="3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sr-Latn-RS" b="1" dirty="0" smtClean="0">
                <a:solidFill>
                  <a:schemeClr val="bg1"/>
                </a:solidFill>
              </a:rPr>
              <a:t>Ostali </a:t>
            </a:r>
            <a:r>
              <a:rPr lang="en-GB" sz="1800" b="1" dirty="0" smtClean="0">
                <a:solidFill>
                  <a:schemeClr val="bg1"/>
                </a:solidFill>
              </a:rPr>
              <a:t> </a:t>
            </a:r>
            <a:r>
              <a:rPr lang="en-GB" sz="1800" b="1" dirty="0">
                <a:solidFill>
                  <a:schemeClr val="bg1"/>
                </a:solidFill>
              </a:rPr>
              <a:t>CSF </a:t>
            </a:r>
            <a:r>
              <a:rPr lang="sr-Latn-RS" b="1" dirty="0" smtClean="0">
                <a:solidFill>
                  <a:schemeClr val="bg1"/>
                </a:solidFill>
              </a:rPr>
              <a:t>fondovi</a:t>
            </a:r>
            <a:endParaRPr lang="en-GB" sz="1800" dirty="0">
              <a:solidFill>
                <a:schemeClr val="bg1"/>
              </a:solidFill>
            </a:endParaRPr>
          </a:p>
          <a:p>
            <a:pPr algn="ctr"/>
            <a:r>
              <a:rPr lang="en-GB" sz="1800" dirty="0">
                <a:solidFill>
                  <a:schemeClr val="bg1"/>
                </a:solidFill>
              </a:rPr>
              <a:t>(</a:t>
            </a:r>
            <a:r>
              <a:rPr lang="en-US" sz="1800" dirty="0" err="1">
                <a:solidFill>
                  <a:schemeClr val="bg1"/>
                </a:solidFill>
              </a:rPr>
              <a:t>ERDF</a:t>
            </a:r>
            <a:r>
              <a:rPr lang="en-US" sz="1800" dirty="0">
                <a:solidFill>
                  <a:schemeClr val="bg1"/>
                </a:solidFill>
              </a:rPr>
              <a:t>, </a:t>
            </a:r>
            <a:r>
              <a:rPr lang="en-US" sz="1800" dirty="0" err="1">
                <a:solidFill>
                  <a:schemeClr val="bg1"/>
                </a:solidFill>
              </a:rPr>
              <a:t>ESF</a:t>
            </a:r>
            <a:r>
              <a:rPr lang="en-US" sz="1800" dirty="0">
                <a:solidFill>
                  <a:schemeClr val="bg1"/>
                </a:solidFill>
              </a:rPr>
              <a:t>, Cohesion Fund the </a:t>
            </a:r>
            <a:r>
              <a:rPr lang="en-US" sz="1800" dirty="0" err="1">
                <a:solidFill>
                  <a:schemeClr val="bg1"/>
                </a:solidFill>
              </a:rPr>
              <a:t>EMFF</a:t>
            </a:r>
            <a:r>
              <a:rPr lang="en-GB" sz="1800" dirty="0">
                <a:solidFill>
                  <a:schemeClr val="bg1"/>
                </a:solidFill>
              </a:rPr>
              <a:t>)</a:t>
            </a:r>
          </a:p>
        </p:txBody>
      </p:sp>
      <p:sp>
        <p:nvSpPr>
          <p:cNvPr id="10249" name="Rectangle 7"/>
          <p:cNvSpPr>
            <a:spLocks noChangeArrowheads="1"/>
          </p:cNvSpPr>
          <p:nvPr/>
        </p:nvSpPr>
        <p:spPr bwMode="auto">
          <a:xfrm>
            <a:off x="755650" y="5805488"/>
            <a:ext cx="7920038" cy="287337"/>
          </a:xfrm>
          <a:prstGeom prst="rect">
            <a:avLst/>
          </a:prstGeom>
          <a:solidFill>
            <a:srgbClr val="009999">
              <a:alpha val="20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spcAft>
                <a:spcPct val="20000"/>
              </a:spcAft>
            </a:pPr>
            <a:r>
              <a:rPr lang="sr-Latn-RS" b="1" dirty="0" smtClean="0">
                <a:solidFill>
                  <a:schemeClr val="bg1"/>
                </a:solidFill>
              </a:rPr>
              <a:t>Programi ruralnog razvoja</a:t>
            </a:r>
            <a:endParaRPr lang="en-GB" sz="1800" b="1" dirty="0">
              <a:solidFill>
                <a:schemeClr val="bg1"/>
              </a:solidFill>
            </a:endParaRPr>
          </a:p>
        </p:txBody>
      </p:sp>
      <p:sp>
        <p:nvSpPr>
          <p:cNvPr id="10250" name="AutoShape 12"/>
          <p:cNvSpPr>
            <a:spLocks noChangeArrowheads="1"/>
          </p:cNvSpPr>
          <p:nvPr/>
        </p:nvSpPr>
        <p:spPr bwMode="auto">
          <a:xfrm>
            <a:off x="684213" y="476250"/>
            <a:ext cx="7559675" cy="720725"/>
          </a:xfrm>
          <a:prstGeom prst="flowChartProcess">
            <a:avLst/>
          </a:prstGeom>
          <a:solidFill>
            <a:srgbClr val="0099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sr-Latn-RS" sz="2000" b="1" dirty="0" smtClean="0">
                <a:solidFill>
                  <a:schemeClr val="bg1"/>
                </a:solidFill>
              </a:rPr>
              <a:t>STRATEGIJA EVROPA 2020</a:t>
            </a:r>
            <a:endParaRPr lang="en-GB" sz="2000" b="1" dirty="0">
              <a:solidFill>
                <a:schemeClr val="bg1"/>
              </a:solidFill>
            </a:endParaRPr>
          </a:p>
        </p:txBody>
      </p:sp>
      <p:sp>
        <p:nvSpPr>
          <p:cNvPr id="10251" name="AutoShape 13"/>
          <p:cNvSpPr>
            <a:spLocks noChangeArrowheads="1"/>
          </p:cNvSpPr>
          <p:nvPr/>
        </p:nvSpPr>
        <p:spPr bwMode="auto">
          <a:xfrm>
            <a:off x="4284663" y="1196975"/>
            <a:ext cx="360362" cy="217488"/>
          </a:xfrm>
          <a:prstGeom prst="downArrow">
            <a:avLst>
              <a:gd name="adj1" fmla="val 50000"/>
              <a:gd name="adj2" fmla="val 25000"/>
            </a:avLst>
          </a:prstGeom>
          <a:noFill/>
          <a:ln w="9525">
            <a:solidFill>
              <a:srgbClr val="009999"/>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fr-BE" sz="2400"/>
          </a:p>
        </p:txBody>
      </p:sp>
      <p:sp>
        <p:nvSpPr>
          <p:cNvPr id="10252" name="AutoShape 13"/>
          <p:cNvSpPr>
            <a:spLocks noChangeArrowheads="1"/>
          </p:cNvSpPr>
          <p:nvPr/>
        </p:nvSpPr>
        <p:spPr bwMode="auto">
          <a:xfrm>
            <a:off x="4284663" y="2133600"/>
            <a:ext cx="360362" cy="217488"/>
          </a:xfrm>
          <a:prstGeom prst="downArrow">
            <a:avLst>
              <a:gd name="adj1" fmla="val 50000"/>
              <a:gd name="adj2" fmla="val 25000"/>
            </a:avLst>
          </a:prstGeom>
          <a:noFill/>
          <a:ln w="9525">
            <a:solidFill>
              <a:srgbClr val="009999"/>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fr-BE" sz="2400"/>
          </a:p>
        </p:txBody>
      </p:sp>
      <p:sp>
        <p:nvSpPr>
          <p:cNvPr id="10253" name="AutoShape 9"/>
          <p:cNvSpPr>
            <a:spLocks noChangeArrowheads="1"/>
          </p:cNvSpPr>
          <p:nvPr/>
        </p:nvSpPr>
        <p:spPr bwMode="auto">
          <a:xfrm>
            <a:off x="1835150" y="4076700"/>
            <a:ext cx="360363" cy="288925"/>
          </a:xfrm>
          <a:prstGeom prst="downArrow">
            <a:avLst>
              <a:gd name="adj1" fmla="val 50000"/>
              <a:gd name="adj2" fmla="val 25000"/>
            </a:avLst>
          </a:prstGeom>
          <a:noFill/>
          <a:ln w="9525">
            <a:solidFill>
              <a:srgbClr val="009999"/>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fr-BE" sz="2400"/>
          </a:p>
        </p:txBody>
      </p:sp>
      <p:cxnSp>
        <p:nvCxnSpPr>
          <p:cNvPr id="20" name="Connettore 2 19"/>
          <p:cNvCxnSpPr/>
          <p:nvPr/>
        </p:nvCxnSpPr>
        <p:spPr>
          <a:xfrm flipH="1">
            <a:off x="2987675" y="3141663"/>
            <a:ext cx="431800" cy="361950"/>
          </a:xfrm>
          <a:prstGeom prst="straightConnector1">
            <a:avLst/>
          </a:prstGeom>
          <a:ln w="50800">
            <a:solidFill>
              <a:srgbClr val="000066"/>
            </a:solidFill>
            <a:prstDash val="sysDot"/>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23" name="Connettore 2 22"/>
          <p:cNvCxnSpPr/>
          <p:nvPr/>
        </p:nvCxnSpPr>
        <p:spPr>
          <a:xfrm>
            <a:off x="3492500" y="3141663"/>
            <a:ext cx="431800" cy="361950"/>
          </a:xfrm>
          <a:prstGeom prst="straightConnector1">
            <a:avLst/>
          </a:prstGeom>
          <a:ln w="50800">
            <a:solidFill>
              <a:srgbClr val="000066"/>
            </a:solidFill>
            <a:prstDash val="sysDot"/>
            <a:headEnd type="none" w="sm" len="sm"/>
            <a:tailEnd type="triangle"/>
          </a:ln>
        </p:spPr>
        <p:style>
          <a:lnRef idx="1">
            <a:schemeClr val="accent1"/>
          </a:lnRef>
          <a:fillRef idx="0">
            <a:schemeClr val="accent1"/>
          </a:fillRef>
          <a:effectRef idx="0">
            <a:schemeClr val="accent1"/>
          </a:effectRef>
          <a:fontRef idx="minor">
            <a:schemeClr val="tx1"/>
          </a:fontRef>
        </p:style>
      </p:cxnSp>
      <p:grpSp>
        <p:nvGrpSpPr>
          <p:cNvPr id="10256" name="Group 15"/>
          <p:cNvGrpSpPr>
            <a:grpSpLocks/>
          </p:cNvGrpSpPr>
          <p:nvPr/>
        </p:nvGrpSpPr>
        <p:grpSpPr bwMode="auto">
          <a:xfrm>
            <a:off x="900113" y="4437063"/>
            <a:ext cx="7848600" cy="1296987"/>
            <a:chOff x="476" y="2976"/>
            <a:chExt cx="4760" cy="499"/>
          </a:xfrm>
        </p:grpSpPr>
        <p:sp>
          <p:nvSpPr>
            <p:cNvPr id="10262" name="AutoShape 16"/>
            <p:cNvSpPr>
              <a:spLocks noChangeArrowheads="1"/>
            </p:cNvSpPr>
            <p:nvPr/>
          </p:nvSpPr>
          <p:spPr bwMode="auto">
            <a:xfrm>
              <a:off x="4513" y="2976"/>
              <a:ext cx="723" cy="499"/>
            </a:xfrm>
            <a:prstGeom prst="flowChartAlternateProcess">
              <a:avLst/>
            </a:prstGeom>
            <a:noFill/>
            <a:ln w="19050">
              <a:solidFill>
                <a:schemeClr val="hlink"/>
              </a:solidFill>
              <a:miter lim="800000"/>
              <a:headEnd/>
              <a:tailEnd/>
            </a:ln>
            <a:effectLst/>
            <a:extLst>
              <a:ext uri="{909E8E84-426E-40DD-AFC4-6F175D3DCCD1}">
                <a14:hiddenFill xmlns:a14="http://schemas.microsoft.com/office/drawing/2010/main">
                  <a:solidFill>
                    <a:srgbClr val="99CC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sr-Latn-RS" sz="1000" b="1" dirty="0" smtClean="0"/>
                <a:t>Promocija socijalne </a:t>
              </a:r>
            </a:p>
            <a:p>
              <a:pPr algn="ctr"/>
              <a:r>
                <a:rPr lang="sr-Latn-RS" sz="1000" b="1" dirty="0" smtClean="0"/>
                <a:t>inkluzije</a:t>
              </a:r>
            </a:p>
            <a:p>
              <a:pPr algn="ctr"/>
              <a:r>
                <a:rPr lang="sr-Latn-RS" sz="1000" b="1" dirty="0" smtClean="0"/>
                <a:t>, smanjenje siromaštva i</a:t>
              </a:r>
            </a:p>
            <a:p>
              <a:pPr algn="ctr"/>
              <a:r>
                <a:rPr lang="sr-Latn-RS" sz="1000" b="1" dirty="0" smtClean="0"/>
                <a:t> ekonomski razvoj</a:t>
              </a:r>
            </a:p>
            <a:p>
              <a:pPr algn="ctr"/>
              <a:r>
                <a:rPr lang="sr-Latn-RS" sz="1000" b="1" dirty="0" smtClean="0"/>
                <a:t> ruralnioh oblast</a:t>
              </a:r>
              <a:r>
                <a:rPr lang="en-GB" sz="1000" b="1" dirty="0" smtClean="0"/>
                <a:t> </a:t>
              </a:r>
              <a:endParaRPr lang="en-GB" sz="1000" b="1" dirty="0"/>
            </a:p>
          </p:txBody>
        </p:sp>
        <p:sp>
          <p:nvSpPr>
            <p:cNvPr id="10263" name="AutoShape 17"/>
            <p:cNvSpPr>
              <a:spLocks noChangeArrowheads="1"/>
            </p:cNvSpPr>
            <p:nvPr/>
          </p:nvSpPr>
          <p:spPr bwMode="auto">
            <a:xfrm>
              <a:off x="1338" y="3022"/>
              <a:ext cx="772" cy="399"/>
            </a:xfrm>
            <a:prstGeom prst="flowChartAlternateProcess">
              <a:avLst/>
            </a:prstGeom>
            <a:noFill/>
            <a:ln w="19050">
              <a:solidFill>
                <a:schemeClr val="hlink"/>
              </a:solidFill>
              <a:miter lim="800000"/>
              <a:headEnd/>
              <a:tailEnd/>
            </a:ln>
            <a:effectLst/>
            <a:extLst>
              <a:ext uri="{909E8E84-426E-40DD-AFC4-6F175D3DCCD1}">
                <a14:hiddenFill xmlns:a14="http://schemas.microsoft.com/office/drawing/2010/main">
                  <a:solidFill>
                    <a:srgbClr val="99CC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sr-Latn-RS" sz="1000" b="1" dirty="0" smtClean="0"/>
                <a:t>Unapređenje </a:t>
              </a:r>
            </a:p>
            <a:p>
              <a:pPr algn="ctr"/>
              <a:r>
                <a:rPr lang="sr-Latn-RS" sz="1000" b="1" dirty="0" smtClean="0"/>
                <a:t>konkurentnosti</a:t>
              </a:r>
            </a:p>
            <a:p>
              <a:pPr algn="ctr"/>
              <a:r>
                <a:rPr lang="sr-Latn-RS" sz="1000" b="1" dirty="0" smtClean="0"/>
                <a:t> svih vidova</a:t>
              </a:r>
            </a:p>
            <a:p>
              <a:pPr algn="ctr"/>
              <a:r>
                <a:rPr lang="sr-Latn-RS" sz="1000" b="1" dirty="0" smtClean="0"/>
                <a:t> poljoprivrede</a:t>
              </a:r>
            </a:p>
            <a:p>
              <a:pPr algn="ctr"/>
              <a:r>
                <a:rPr lang="sr-Latn-RS" sz="1000" b="1" dirty="0" smtClean="0"/>
                <a:t> i održivosti farmi</a:t>
              </a:r>
              <a:endParaRPr lang="en-GB" sz="1000" b="1" dirty="0"/>
            </a:p>
            <a:p>
              <a:pPr algn="ctr"/>
              <a:endParaRPr lang="en-GB" sz="1000" b="1" dirty="0"/>
            </a:p>
          </p:txBody>
        </p:sp>
        <p:sp>
          <p:nvSpPr>
            <p:cNvPr id="10264" name="AutoShape 18"/>
            <p:cNvSpPr>
              <a:spLocks noChangeArrowheads="1"/>
            </p:cNvSpPr>
            <p:nvPr/>
          </p:nvSpPr>
          <p:spPr bwMode="auto">
            <a:xfrm>
              <a:off x="2200" y="3022"/>
              <a:ext cx="634" cy="374"/>
            </a:xfrm>
            <a:prstGeom prst="flowChartAlternateProcess">
              <a:avLst/>
            </a:prstGeom>
            <a:noFill/>
            <a:ln w="19050">
              <a:solidFill>
                <a:schemeClr val="hlink"/>
              </a:solidFill>
              <a:miter lim="800000"/>
              <a:headEnd/>
              <a:tailEnd/>
            </a:ln>
            <a:effectLst/>
            <a:extLst>
              <a:ext uri="{909E8E84-426E-40DD-AFC4-6F175D3DCCD1}">
                <a14:hiddenFill xmlns:a14="http://schemas.microsoft.com/office/drawing/2010/main">
                  <a:solidFill>
                    <a:srgbClr val="99CC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sr-Latn-RS" sz="1000" b="1" dirty="0" smtClean="0"/>
                <a:t>Promocija</a:t>
              </a:r>
            </a:p>
            <a:p>
              <a:pPr algn="ctr"/>
              <a:r>
                <a:rPr lang="sr-Latn-RS" sz="1000" b="1" dirty="0" smtClean="0"/>
                <a:t> organizacija</a:t>
              </a:r>
            </a:p>
            <a:p>
              <a:pPr algn="ctr"/>
              <a:r>
                <a:rPr lang="sr-Latn-RS" sz="1000" b="1" dirty="0" smtClean="0"/>
                <a:t> koje učestvuju u</a:t>
              </a:r>
            </a:p>
            <a:p>
              <a:pPr algn="ctr"/>
              <a:r>
                <a:rPr lang="sr-Latn-RS" sz="1000" b="1" dirty="0" smtClean="0"/>
                <a:t> lancu ishrane i</a:t>
              </a:r>
            </a:p>
            <a:p>
              <a:pPr algn="ctr"/>
              <a:r>
                <a:rPr lang="sr-Latn-RS" sz="1000" b="1" dirty="0" smtClean="0"/>
                <a:t> upravljanja rizikom u </a:t>
              </a:r>
            </a:p>
            <a:p>
              <a:pPr algn="ctr"/>
              <a:r>
                <a:rPr lang="sr-Latn-RS" sz="1000" b="1" dirty="0" smtClean="0"/>
                <a:t>polj. proizvodnji</a:t>
              </a:r>
              <a:endParaRPr lang="en-GB" sz="1000" b="1" dirty="0"/>
            </a:p>
          </p:txBody>
        </p:sp>
        <p:sp>
          <p:nvSpPr>
            <p:cNvPr id="10265" name="AutoShape 19"/>
            <p:cNvSpPr>
              <a:spLocks noChangeArrowheads="1"/>
            </p:cNvSpPr>
            <p:nvPr/>
          </p:nvSpPr>
          <p:spPr bwMode="auto">
            <a:xfrm>
              <a:off x="2925" y="2976"/>
              <a:ext cx="632" cy="491"/>
            </a:xfrm>
            <a:prstGeom prst="flowChartAlternateProcess">
              <a:avLst/>
            </a:prstGeom>
            <a:noFill/>
            <a:ln w="19050">
              <a:solidFill>
                <a:schemeClr val="hlink"/>
              </a:solidFill>
              <a:miter lim="800000"/>
              <a:headEnd/>
              <a:tailEnd/>
            </a:ln>
            <a:effectLst/>
            <a:extLst>
              <a:ext uri="{909E8E84-426E-40DD-AFC4-6F175D3DCCD1}">
                <a14:hiddenFill xmlns:a14="http://schemas.microsoft.com/office/drawing/2010/main">
                  <a:solidFill>
                    <a:srgbClr val="99CC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sr-Latn-RS" sz="1000" b="1" dirty="0" smtClean="0"/>
                <a:t>Obnova i očuvanje </a:t>
              </a:r>
            </a:p>
            <a:p>
              <a:pPr algn="ctr"/>
              <a:r>
                <a:rPr lang="sr-Latn-RS" sz="1000" b="1" dirty="0" smtClean="0"/>
                <a:t>ekosistema  zavisnih</a:t>
              </a:r>
            </a:p>
            <a:p>
              <a:pPr algn="ctr"/>
              <a:r>
                <a:rPr lang="sr-Latn-RS" sz="1000" b="1" dirty="0" smtClean="0"/>
                <a:t> od poljoprivrede i</a:t>
              </a:r>
            </a:p>
            <a:p>
              <a:pPr algn="ctr"/>
              <a:r>
                <a:rPr lang="sr-Latn-RS" sz="1000" b="1" dirty="0" smtClean="0"/>
                <a:t> šumarstav</a:t>
              </a:r>
              <a:r>
                <a:rPr lang="sr-Latn-RS" sz="1000" b="1" dirty="0"/>
                <a:t>a</a:t>
              </a:r>
              <a:r>
                <a:rPr lang="en-GB" sz="1000" b="1" dirty="0" smtClean="0"/>
                <a:t> </a:t>
              </a:r>
              <a:endParaRPr lang="en-GB" sz="1000" b="1" dirty="0"/>
            </a:p>
            <a:p>
              <a:pPr algn="ctr"/>
              <a:endParaRPr lang="en-GB" sz="1000" b="1" dirty="0"/>
            </a:p>
          </p:txBody>
        </p:sp>
        <p:sp>
          <p:nvSpPr>
            <p:cNvPr id="10266" name="AutoShape 20"/>
            <p:cNvSpPr>
              <a:spLocks noChangeArrowheads="1"/>
            </p:cNvSpPr>
            <p:nvPr/>
          </p:nvSpPr>
          <p:spPr bwMode="auto">
            <a:xfrm>
              <a:off x="3651" y="2976"/>
              <a:ext cx="772" cy="499"/>
            </a:xfrm>
            <a:prstGeom prst="flowChartAlternateProcess">
              <a:avLst/>
            </a:prstGeom>
            <a:noFill/>
            <a:ln w="19050">
              <a:solidFill>
                <a:schemeClr val="hlink"/>
              </a:solidFill>
              <a:miter lim="800000"/>
              <a:headEnd/>
              <a:tailEnd/>
            </a:ln>
            <a:effectLst/>
            <a:extLst>
              <a:ext uri="{909E8E84-426E-40DD-AFC4-6F175D3DCCD1}">
                <a14:hiddenFill xmlns:a14="http://schemas.microsoft.com/office/drawing/2010/main">
                  <a:solidFill>
                    <a:srgbClr val="99CC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sr-Latn-RS" sz="1000" b="1" dirty="0" smtClean="0"/>
                <a:t>Promocija  resursne</a:t>
              </a:r>
            </a:p>
            <a:p>
              <a:pPr algn="ctr"/>
              <a:r>
                <a:rPr lang="sr-Latn-RS" sz="1000" b="1" dirty="0" smtClean="0"/>
                <a:t> efikasnosti  u smislu</a:t>
              </a:r>
            </a:p>
            <a:p>
              <a:pPr algn="ctr"/>
              <a:r>
                <a:rPr lang="sr-Latn-RS" sz="1000" b="1" dirty="0" smtClean="0"/>
                <a:t> smanjenja </a:t>
              </a:r>
            </a:p>
            <a:p>
              <a:pPr algn="ctr"/>
              <a:r>
                <a:rPr lang="sr-Latn-RS" sz="1000" b="1" dirty="0" smtClean="0"/>
                <a:t>emisije ugljenika , kao</a:t>
              </a:r>
            </a:p>
            <a:p>
              <a:pPr algn="ctr"/>
              <a:r>
                <a:rPr lang="sr-Latn-RS" sz="1000" b="1" dirty="0" smtClean="0"/>
                <a:t> i  polj.ekonomije koja utiče</a:t>
              </a:r>
            </a:p>
            <a:p>
              <a:pPr algn="ctr"/>
              <a:r>
                <a:rPr lang="sr-Latn-RS" sz="1000" b="1" dirty="0" smtClean="0"/>
                <a:t> na klimatske promene</a:t>
              </a:r>
              <a:endParaRPr lang="en-GB" sz="1000" b="1" dirty="0"/>
            </a:p>
            <a:p>
              <a:pPr algn="ctr"/>
              <a:r>
                <a:rPr lang="en-GB" sz="1000" b="1" dirty="0"/>
                <a:t> </a:t>
              </a:r>
            </a:p>
          </p:txBody>
        </p:sp>
        <p:sp>
          <p:nvSpPr>
            <p:cNvPr id="10267" name="Oval 21"/>
            <p:cNvSpPr>
              <a:spLocks noChangeArrowheads="1"/>
            </p:cNvSpPr>
            <p:nvPr/>
          </p:nvSpPr>
          <p:spPr bwMode="auto">
            <a:xfrm>
              <a:off x="476" y="2976"/>
              <a:ext cx="765" cy="472"/>
            </a:xfrm>
            <a:prstGeom prst="ellipse">
              <a:avLst/>
            </a:prstGeom>
            <a:noFill/>
            <a:ln w="19050">
              <a:solidFill>
                <a:schemeClr val="hlink"/>
              </a:solidFill>
              <a:round/>
              <a:headEnd/>
              <a:tailEnd/>
            </a:ln>
            <a:effectLst/>
            <a:extLst>
              <a:ext uri="{909E8E84-426E-40DD-AFC4-6F175D3DCCD1}">
                <a14:hiddenFill xmlns:a14="http://schemas.microsoft.com/office/drawing/2010/main">
                  <a:solidFill>
                    <a:srgbClr val="99CC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sr-Latn-RS" sz="1000" b="1" i="1" dirty="0" smtClean="0">
                  <a:solidFill>
                    <a:schemeClr val="hlink"/>
                  </a:solidFill>
                </a:rPr>
                <a:t>Podsticanje prenosa</a:t>
              </a:r>
            </a:p>
            <a:p>
              <a:pPr algn="ctr"/>
              <a:r>
                <a:rPr lang="sr-Latn-RS" sz="1000" b="1" i="1" dirty="0" smtClean="0">
                  <a:solidFill>
                    <a:schemeClr val="hlink"/>
                  </a:solidFill>
                </a:rPr>
                <a:t> znanja i</a:t>
              </a:r>
            </a:p>
            <a:p>
              <a:pPr algn="ctr"/>
              <a:r>
                <a:rPr lang="sr-Latn-RS" sz="1000" b="1" i="1" dirty="0" smtClean="0">
                  <a:solidFill>
                    <a:schemeClr val="hlink"/>
                  </a:solidFill>
                </a:rPr>
                <a:t> inovativnosti  </a:t>
              </a:r>
            </a:p>
            <a:p>
              <a:pPr algn="ctr"/>
              <a:r>
                <a:rPr lang="sr-Latn-RS" sz="1000" b="1" i="1" dirty="0" smtClean="0">
                  <a:solidFill>
                    <a:schemeClr val="hlink"/>
                  </a:solidFill>
                </a:rPr>
                <a:t>u poljoprivredu, šumarstvo</a:t>
              </a:r>
            </a:p>
            <a:p>
              <a:pPr algn="ctr"/>
              <a:r>
                <a:rPr lang="sr-Latn-RS" sz="1000" b="1" i="1" dirty="0" smtClean="0">
                  <a:solidFill>
                    <a:schemeClr val="hlink"/>
                  </a:solidFill>
                </a:rPr>
                <a:t> i ruralne oblasti</a:t>
              </a:r>
              <a:endParaRPr lang="en-GB" sz="1000" b="1" i="1" dirty="0">
                <a:solidFill>
                  <a:schemeClr val="hlink"/>
                </a:solidFill>
              </a:endParaRPr>
            </a:p>
            <a:p>
              <a:pPr algn="ctr"/>
              <a:endParaRPr lang="en-GB" sz="1000" b="1" i="1" dirty="0">
                <a:solidFill>
                  <a:schemeClr val="hlink"/>
                </a:solidFill>
              </a:endParaRPr>
            </a:p>
          </p:txBody>
        </p:sp>
      </p:grpSp>
      <p:sp>
        <p:nvSpPr>
          <p:cNvPr id="10257" name="Rectangle 7"/>
          <p:cNvSpPr>
            <a:spLocks noChangeArrowheads="1"/>
          </p:cNvSpPr>
          <p:nvPr/>
        </p:nvSpPr>
        <p:spPr bwMode="auto">
          <a:xfrm>
            <a:off x="900113" y="4365625"/>
            <a:ext cx="7848600" cy="1439863"/>
          </a:xfrm>
          <a:prstGeom prst="rect">
            <a:avLst/>
          </a:prstGeom>
          <a:noFill/>
          <a:ln w="19050">
            <a:solidFill>
              <a:schemeClr val="hlink"/>
            </a:solidFill>
            <a:miter lim="800000"/>
            <a:headEnd/>
            <a:tailEnd/>
          </a:ln>
          <a:extLst>
            <a:ext uri="{909E8E84-426E-40DD-AFC4-6F175D3DCCD1}">
              <a14:hiddenFill xmlns:a14="http://schemas.microsoft.com/office/drawing/2010/main">
                <a:solidFill>
                  <a:srgbClr val="009999">
                    <a:alpha val="20000"/>
                  </a:srgbClr>
                </a:solidFill>
              </a14:hiddenFill>
            </a:ext>
          </a:extLst>
        </p:spPr>
        <p:txBody>
          <a:bodyPr wrap="none" anchor="ctr"/>
          <a:lstStyle/>
          <a:p>
            <a:pPr algn="ctr">
              <a:spcAft>
                <a:spcPct val="20000"/>
              </a:spcAft>
            </a:pPr>
            <a:endParaRPr lang="pl-PL" sz="1800" b="1">
              <a:solidFill>
                <a:schemeClr val="bg1"/>
              </a:solidFill>
            </a:endParaRPr>
          </a:p>
        </p:txBody>
      </p:sp>
      <p:sp>
        <p:nvSpPr>
          <p:cNvPr id="10258" name="Text Box 5"/>
          <p:cNvSpPr txBox="1">
            <a:spLocks noChangeArrowheads="1"/>
          </p:cNvSpPr>
          <p:nvPr/>
        </p:nvSpPr>
        <p:spPr bwMode="auto">
          <a:xfrm rot="-5400000">
            <a:off x="794" y="4913646"/>
            <a:ext cx="1368425" cy="272382"/>
          </a:xfrm>
          <a:prstGeom prst="rect">
            <a:avLst/>
          </a:prstGeom>
          <a:noFill/>
          <a:ln w="19050">
            <a:solidFill>
              <a:srgbClr val="009999"/>
            </a:solidFill>
            <a:prstDash val="sysDot"/>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180975" indent="-180975"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lnSpc>
                <a:spcPct val="90000"/>
              </a:lnSpc>
            </a:pPr>
            <a:r>
              <a:rPr lang="sr-Latn-RS" sz="1300" b="1" dirty="0" smtClean="0">
                <a:solidFill>
                  <a:srgbClr val="009999"/>
                </a:solidFill>
                <a:cs typeface="Arial" charset="0"/>
              </a:rPr>
              <a:t>Prioriteti</a:t>
            </a:r>
            <a:endParaRPr lang="en-GB" sz="1300" b="1" dirty="0">
              <a:solidFill>
                <a:srgbClr val="009999"/>
              </a:solidFill>
              <a:cs typeface="Arial" charset="0"/>
            </a:endParaRPr>
          </a:p>
        </p:txBody>
      </p:sp>
      <p:sp>
        <p:nvSpPr>
          <p:cNvPr id="10259" name="Rectangle 24"/>
          <p:cNvSpPr>
            <a:spLocks noChangeArrowheads="1"/>
          </p:cNvSpPr>
          <p:nvPr/>
        </p:nvSpPr>
        <p:spPr bwMode="auto">
          <a:xfrm>
            <a:off x="4572000" y="4153372"/>
            <a:ext cx="4176713" cy="230832"/>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sr-Latn-RS" sz="900" b="1" i="1" dirty="0" smtClean="0">
                <a:solidFill>
                  <a:schemeClr val="hlink"/>
                </a:solidFill>
              </a:rPr>
              <a:t>Inovacije, zaštita živ. Srdine i kliomatske promene kao ključne tačke mera</a:t>
            </a:r>
            <a:endParaRPr lang="en-GB" sz="900" i="1" dirty="0">
              <a:solidFill>
                <a:schemeClr val="hlink"/>
              </a:solidFill>
            </a:endParaRPr>
          </a:p>
        </p:txBody>
      </p:sp>
      <p:sp>
        <p:nvSpPr>
          <p:cNvPr id="10260" name="AutoShape 25"/>
          <p:cNvSpPr>
            <a:spLocks noChangeArrowheads="1"/>
          </p:cNvSpPr>
          <p:nvPr/>
        </p:nvSpPr>
        <p:spPr bwMode="auto">
          <a:xfrm rot="5633622">
            <a:off x="2263775" y="5665788"/>
            <a:ext cx="295275" cy="574675"/>
          </a:xfrm>
          <a:prstGeom prst="curvedLeftArrow">
            <a:avLst>
              <a:gd name="adj1" fmla="val 38925"/>
              <a:gd name="adj2" fmla="val 77849"/>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1" name="AutoShape 26"/>
          <p:cNvSpPr>
            <a:spLocks noChangeArrowheads="1"/>
          </p:cNvSpPr>
          <p:nvPr/>
        </p:nvSpPr>
        <p:spPr bwMode="auto">
          <a:xfrm rot="-5400000">
            <a:off x="6906419" y="5631657"/>
            <a:ext cx="263525" cy="611187"/>
          </a:xfrm>
          <a:prstGeom prst="curvedRightArrow">
            <a:avLst>
              <a:gd name="adj1" fmla="val 46386"/>
              <a:gd name="adj2" fmla="val 92771"/>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28" name="Picture 12"/>
          <p:cNvPicPr>
            <a:picLocks noChangeAspect="1" noChangeArrowheads="1"/>
          </p:cNvPicPr>
          <p:nvPr/>
        </p:nvPicPr>
        <p:blipFill>
          <a:blip r:embed="rId3" cstate="print">
            <a:clrChange>
              <a:clrFrom>
                <a:srgbClr val="B3CCE6"/>
              </a:clrFrom>
              <a:clrTo>
                <a:srgbClr val="B3CCE6">
                  <a:alpha val="0"/>
                </a:srgbClr>
              </a:clrTo>
            </a:clrChange>
            <a:extLst>
              <a:ext uri="{28A0092B-C50C-407E-A947-70E740481C1C}">
                <a14:useLocalDpi xmlns:a14="http://schemas.microsoft.com/office/drawing/2010/main" val="0"/>
              </a:ext>
            </a:extLst>
          </a:blip>
          <a:srcRect/>
          <a:stretch>
            <a:fillRect/>
          </a:stretch>
        </p:blipFill>
        <p:spPr bwMode="auto">
          <a:xfrm>
            <a:off x="0" y="0"/>
            <a:ext cx="45085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34028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4294967295"/>
          </p:nvPr>
        </p:nvSpPr>
        <p:spPr>
          <a:xfrm>
            <a:off x="6553200" y="6453188"/>
            <a:ext cx="2133600" cy="179387"/>
          </a:xfrm>
          <a:prstGeom prst="rect">
            <a:avLst/>
          </a:prstGeom>
          <a:noFill/>
        </p:spPr>
        <p:txBody>
          <a:bodyPr>
            <a:normAutofit fontScale="70000" lnSpcReduction="20000"/>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8918B9C-E071-44FD-A848-FF3BE23D4AE9}" type="slidenum">
              <a:rPr lang="en-GB">
                <a:solidFill>
                  <a:srgbClr val="333333"/>
                </a:solidFill>
              </a:rPr>
              <a:pPr eaLnBrk="1" hangingPunct="1"/>
              <a:t>5</a:t>
            </a:fld>
            <a:endParaRPr lang="en-GB">
              <a:solidFill>
                <a:srgbClr val="333333"/>
              </a:solidFill>
            </a:endParaRPr>
          </a:p>
        </p:txBody>
      </p:sp>
      <p:sp>
        <p:nvSpPr>
          <p:cNvPr id="16387" name="Rectangle 2"/>
          <p:cNvSpPr>
            <a:spLocks noGrp="1" noChangeArrowheads="1"/>
          </p:cNvSpPr>
          <p:nvPr>
            <p:ph type="body" idx="4294967295"/>
          </p:nvPr>
        </p:nvSpPr>
        <p:spPr>
          <a:xfrm>
            <a:off x="684213" y="1125538"/>
            <a:ext cx="8343900" cy="4665662"/>
          </a:xfrm>
          <a:prstGeom prst="rect">
            <a:avLst/>
          </a:prstGeom>
          <a:noFill/>
        </p:spPr>
        <p:txBody>
          <a:bodyPr>
            <a:normAutofit lnSpcReduction="10000"/>
          </a:bodyPr>
          <a:lstStyle/>
          <a:p>
            <a:pPr lvl="1" eaLnBrk="1" hangingPunct="1">
              <a:lnSpc>
                <a:spcPct val="80000"/>
              </a:lnSpc>
              <a:buFontTx/>
              <a:buNone/>
            </a:pPr>
            <a:endParaRPr lang="en-US" sz="800" b="1" dirty="0" smtClean="0"/>
          </a:p>
          <a:p>
            <a:pPr eaLnBrk="1" hangingPunct="1">
              <a:lnSpc>
                <a:spcPct val="80000"/>
              </a:lnSpc>
              <a:buClr>
                <a:schemeClr val="hlink"/>
              </a:buClr>
              <a:buFont typeface="Wingdings" pitchFamily="2" charset="2"/>
              <a:buChar char="v"/>
            </a:pPr>
            <a:r>
              <a:rPr lang="sr-Latn-RS" b="1" dirty="0" smtClean="0">
                <a:solidFill>
                  <a:srgbClr val="FF0000"/>
                </a:solidFill>
              </a:rPr>
              <a:t>Pametni rast</a:t>
            </a:r>
            <a:r>
              <a:rPr lang="en-GB" b="1" dirty="0" smtClean="0"/>
              <a:t> – </a:t>
            </a:r>
            <a:r>
              <a:rPr lang="sr-Latn-RS" b="1" dirty="0" smtClean="0"/>
              <a:t>ekonomija zasnovana na znanju i inovacijama</a:t>
            </a:r>
            <a:r>
              <a:rPr lang="en-GB" b="1" dirty="0" smtClean="0"/>
              <a:t>:</a:t>
            </a:r>
          </a:p>
          <a:p>
            <a:pPr lvl="1" eaLnBrk="1" hangingPunct="1">
              <a:lnSpc>
                <a:spcPct val="80000"/>
              </a:lnSpc>
              <a:buClr>
                <a:schemeClr val="tx1"/>
              </a:buClr>
              <a:buFont typeface="Symbol" pitchFamily="18" charset="2"/>
              <a:buChar char="-"/>
            </a:pPr>
            <a:r>
              <a:rPr lang="en-GB" dirty="0" smtClean="0"/>
              <a:t>R&amp;D </a:t>
            </a:r>
            <a:r>
              <a:rPr lang="sr-Latn-RS" dirty="0" smtClean="0"/>
              <a:t>i inovacije</a:t>
            </a:r>
            <a:r>
              <a:rPr lang="en-GB" dirty="0" smtClean="0"/>
              <a:t> </a:t>
            </a:r>
          </a:p>
          <a:p>
            <a:pPr lvl="1" eaLnBrk="1" hangingPunct="1">
              <a:lnSpc>
                <a:spcPct val="80000"/>
              </a:lnSpc>
              <a:buClr>
                <a:schemeClr val="tx1"/>
              </a:buClr>
              <a:buFont typeface="Symbol" pitchFamily="18" charset="2"/>
              <a:buChar char="-"/>
            </a:pPr>
            <a:r>
              <a:rPr lang="sr-Latn-RS" dirty="0" smtClean="0"/>
              <a:t>Edukacije, treninzi i doživotno učenje </a:t>
            </a:r>
            <a:r>
              <a:rPr lang="en-GB" dirty="0" smtClean="0"/>
              <a:t> </a:t>
            </a:r>
          </a:p>
          <a:p>
            <a:pPr lvl="1" eaLnBrk="1" hangingPunct="1">
              <a:lnSpc>
                <a:spcPct val="80000"/>
              </a:lnSpc>
              <a:buClr>
                <a:schemeClr val="tx1"/>
              </a:buClr>
              <a:buFont typeface="Symbol" pitchFamily="18" charset="2"/>
              <a:buChar char="-"/>
            </a:pPr>
            <a:r>
              <a:rPr lang="sr-Latn-RS" dirty="0" smtClean="0"/>
              <a:t>Digitalno društvo</a:t>
            </a:r>
            <a:r>
              <a:rPr lang="en-GB" dirty="0" smtClean="0"/>
              <a:t> </a:t>
            </a:r>
          </a:p>
          <a:p>
            <a:pPr lvl="1" eaLnBrk="1" hangingPunct="1">
              <a:lnSpc>
                <a:spcPct val="80000"/>
              </a:lnSpc>
              <a:buClr>
                <a:schemeClr val="hlink"/>
              </a:buClr>
              <a:buFont typeface="Wingdings" pitchFamily="2" charset="2"/>
              <a:buChar char="v"/>
            </a:pPr>
            <a:endParaRPr lang="en-GB" dirty="0" smtClean="0"/>
          </a:p>
          <a:p>
            <a:pPr eaLnBrk="1" hangingPunct="1">
              <a:lnSpc>
                <a:spcPct val="80000"/>
              </a:lnSpc>
              <a:buClr>
                <a:schemeClr val="hlink"/>
              </a:buClr>
              <a:buFont typeface="Wingdings" pitchFamily="2" charset="2"/>
              <a:buChar char="v"/>
            </a:pPr>
            <a:r>
              <a:rPr lang="sr-Latn-RS" b="1" dirty="0" smtClean="0">
                <a:solidFill>
                  <a:srgbClr val="FF0000"/>
                </a:solidFill>
              </a:rPr>
              <a:t>Održivi rast</a:t>
            </a:r>
            <a:r>
              <a:rPr lang="en-GB" b="1" dirty="0" smtClean="0"/>
              <a:t> – </a:t>
            </a:r>
            <a:r>
              <a:rPr lang="sr-Latn-RS" b="1" dirty="0" smtClean="0"/>
              <a:t>promocija efikasnijeg koriscenja resursa, zelene i konkurentnije ekonomije</a:t>
            </a:r>
            <a:r>
              <a:rPr lang="en-GB" b="1" dirty="0" smtClean="0"/>
              <a:t>:</a:t>
            </a:r>
          </a:p>
          <a:p>
            <a:pPr lvl="1" eaLnBrk="1" hangingPunct="1">
              <a:lnSpc>
                <a:spcPct val="80000"/>
              </a:lnSpc>
              <a:buClr>
                <a:schemeClr val="tx1"/>
              </a:buClr>
              <a:buFont typeface="Symbol" pitchFamily="18" charset="2"/>
              <a:buChar char="-"/>
            </a:pPr>
            <a:r>
              <a:rPr lang="sr-Latn-RS" dirty="0" smtClean="0"/>
              <a:t>Konkurentnost</a:t>
            </a:r>
            <a:r>
              <a:rPr lang="en-GB" dirty="0" smtClean="0"/>
              <a:t> </a:t>
            </a:r>
          </a:p>
          <a:p>
            <a:pPr lvl="1" eaLnBrk="1" hangingPunct="1">
              <a:lnSpc>
                <a:spcPct val="80000"/>
              </a:lnSpc>
              <a:buClr>
                <a:schemeClr val="tx1"/>
              </a:buClr>
              <a:buFont typeface="Symbol" pitchFamily="18" charset="2"/>
              <a:buChar char="-"/>
            </a:pPr>
            <a:r>
              <a:rPr lang="sr-Latn-RS" dirty="0" smtClean="0"/>
              <a:t>Borba protiv klimatskih promena</a:t>
            </a:r>
            <a:r>
              <a:rPr lang="en-GB" dirty="0" smtClean="0"/>
              <a:t> </a:t>
            </a:r>
          </a:p>
          <a:p>
            <a:pPr lvl="1" eaLnBrk="1" hangingPunct="1">
              <a:lnSpc>
                <a:spcPct val="80000"/>
              </a:lnSpc>
              <a:buClr>
                <a:schemeClr val="tx1"/>
              </a:buClr>
              <a:buFont typeface="Symbol" pitchFamily="18" charset="2"/>
              <a:buChar char="-"/>
            </a:pPr>
            <a:r>
              <a:rPr lang="sr-Latn-RS" dirty="0" smtClean="0"/>
              <a:t>Čista i efikasna energija</a:t>
            </a:r>
            <a:r>
              <a:rPr lang="en-GB" dirty="0" smtClean="0"/>
              <a:t> </a:t>
            </a:r>
          </a:p>
          <a:p>
            <a:pPr lvl="1" eaLnBrk="1" hangingPunct="1">
              <a:lnSpc>
                <a:spcPct val="80000"/>
              </a:lnSpc>
              <a:buClr>
                <a:schemeClr val="hlink"/>
              </a:buClr>
              <a:buFont typeface="Wingdings" pitchFamily="2" charset="2"/>
              <a:buChar char="v"/>
            </a:pPr>
            <a:endParaRPr lang="en-GB" dirty="0" smtClean="0"/>
          </a:p>
          <a:p>
            <a:pPr eaLnBrk="1" hangingPunct="1">
              <a:lnSpc>
                <a:spcPct val="80000"/>
              </a:lnSpc>
              <a:buClr>
                <a:schemeClr val="hlink"/>
              </a:buClr>
              <a:buFont typeface="Wingdings" pitchFamily="2" charset="2"/>
              <a:buChar char="v"/>
            </a:pPr>
            <a:r>
              <a:rPr lang="sr-Latn-RS" b="1" dirty="0" smtClean="0">
                <a:solidFill>
                  <a:srgbClr val="FF0000"/>
                </a:solidFill>
              </a:rPr>
              <a:t>Inkluzivni rast</a:t>
            </a:r>
            <a:r>
              <a:rPr lang="en-GB" b="1" dirty="0" smtClean="0"/>
              <a:t> – </a:t>
            </a:r>
            <a:r>
              <a:rPr lang="sr-Latn-RS" b="1" dirty="0" smtClean="0"/>
              <a:t>politika visokog zapošljavanja koja vodi ka ekonomskoj,socijalnoj i teritorijalnoj koheziji </a:t>
            </a:r>
            <a:r>
              <a:rPr lang="en-GB" b="1" dirty="0" smtClean="0"/>
              <a:t>:</a:t>
            </a:r>
          </a:p>
          <a:p>
            <a:pPr lvl="1" eaLnBrk="1" hangingPunct="1">
              <a:lnSpc>
                <a:spcPct val="80000"/>
              </a:lnSpc>
              <a:buClr>
                <a:schemeClr val="tx1"/>
              </a:buClr>
              <a:buFont typeface="Symbol" pitchFamily="18" charset="2"/>
              <a:buChar char="-"/>
            </a:pPr>
            <a:r>
              <a:rPr lang="sr-Latn-RS" dirty="0" smtClean="0"/>
              <a:t>Zapošljavanje</a:t>
            </a:r>
            <a:r>
              <a:rPr lang="en-GB" dirty="0" smtClean="0"/>
              <a:t>  </a:t>
            </a:r>
          </a:p>
          <a:p>
            <a:pPr lvl="1" eaLnBrk="1" hangingPunct="1">
              <a:lnSpc>
                <a:spcPct val="80000"/>
              </a:lnSpc>
              <a:buClr>
                <a:schemeClr val="tx1"/>
              </a:buClr>
              <a:buFont typeface="Symbol" pitchFamily="18" charset="2"/>
              <a:buChar char="-"/>
            </a:pPr>
            <a:r>
              <a:rPr lang="sr-Latn-RS" dirty="0" smtClean="0"/>
              <a:t>Stručno usavršavanje</a:t>
            </a:r>
            <a:endParaRPr lang="en-GB" dirty="0" smtClean="0"/>
          </a:p>
          <a:p>
            <a:pPr lvl="1" eaLnBrk="1" hangingPunct="1">
              <a:lnSpc>
                <a:spcPct val="80000"/>
              </a:lnSpc>
              <a:buClr>
                <a:schemeClr val="tx1"/>
              </a:buClr>
              <a:buFont typeface="Symbol" pitchFamily="18" charset="2"/>
              <a:buChar char="-"/>
            </a:pPr>
            <a:r>
              <a:rPr lang="sr-Latn-RS" dirty="0" smtClean="0"/>
              <a:t>Borba protiv siromaštva</a:t>
            </a:r>
            <a:r>
              <a:rPr lang="en-GB" dirty="0" smtClean="0"/>
              <a:t> </a:t>
            </a:r>
          </a:p>
        </p:txBody>
      </p:sp>
      <p:sp>
        <p:nvSpPr>
          <p:cNvPr id="16388" name="Rectangle 3"/>
          <p:cNvSpPr>
            <a:spLocks noGrp="1" noChangeArrowheads="1"/>
          </p:cNvSpPr>
          <p:nvPr>
            <p:ph type="title"/>
          </p:nvPr>
        </p:nvSpPr>
        <p:spPr>
          <a:noFill/>
        </p:spPr>
        <p:txBody>
          <a:bodyPr/>
          <a:lstStyle/>
          <a:p>
            <a:pPr eaLnBrk="1" hangingPunct="1"/>
            <a:r>
              <a:rPr lang="en-GB" dirty="0" smtClean="0"/>
              <a:t>E</a:t>
            </a:r>
            <a:r>
              <a:rPr lang="sr-Latn-RS" dirty="0" smtClean="0"/>
              <a:t>v</a:t>
            </a:r>
            <a:r>
              <a:rPr lang="en-GB" dirty="0" err="1" smtClean="0"/>
              <a:t>rop</a:t>
            </a:r>
            <a:r>
              <a:rPr lang="sr-Latn-RS" dirty="0" smtClean="0"/>
              <a:t>a</a:t>
            </a:r>
            <a:r>
              <a:rPr lang="en-GB" dirty="0" smtClean="0"/>
              <a:t> 2020 </a:t>
            </a:r>
          </a:p>
        </p:txBody>
      </p:sp>
      <p:pic>
        <p:nvPicPr>
          <p:cNvPr id="5" name="Picture 12"/>
          <p:cNvPicPr>
            <a:picLocks noChangeAspect="1" noChangeArrowheads="1"/>
          </p:cNvPicPr>
          <p:nvPr/>
        </p:nvPicPr>
        <p:blipFill>
          <a:blip r:embed="rId3" cstate="print">
            <a:clrChange>
              <a:clrFrom>
                <a:srgbClr val="B3CCE6"/>
              </a:clrFrom>
              <a:clrTo>
                <a:srgbClr val="B3CCE6">
                  <a:alpha val="0"/>
                </a:srgbClr>
              </a:clrTo>
            </a:clrChange>
            <a:extLst>
              <a:ext uri="{28A0092B-C50C-407E-A947-70E740481C1C}">
                <a14:useLocalDpi xmlns:a14="http://schemas.microsoft.com/office/drawing/2010/main" val="0"/>
              </a:ext>
            </a:extLst>
          </a:blip>
          <a:srcRect/>
          <a:stretch>
            <a:fillRect/>
          </a:stretch>
        </p:blipFill>
        <p:spPr bwMode="auto">
          <a:xfrm>
            <a:off x="0" y="0"/>
            <a:ext cx="45085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959307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961A340-A68C-4A38-BAC5-7FEC6D9FD1CD}" type="slidenum">
              <a:rPr lang="en-GB">
                <a:solidFill>
                  <a:srgbClr val="333333"/>
                </a:solidFill>
              </a:rPr>
              <a:pPr eaLnBrk="1" hangingPunct="1"/>
              <a:t>6</a:t>
            </a:fld>
            <a:endParaRPr lang="en-GB">
              <a:solidFill>
                <a:srgbClr val="333333"/>
              </a:solidFill>
            </a:endParaRPr>
          </a:p>
        </p:txBody>
      </p:sp>
      <p:sp>
        <p:nvSpPr>
          <p:cNvPr id="17411" name="Segnaposto numero diapositiva 5"/>
          <p:cNvSpPr txBox="1">
            <a:spLocks noGrp="1"/>
          </p:cNvSpPr>
          <p:nvPr/>
        </p:nvSpPr>
        <p:spPr bwMode="auto">
          <a:xfrm>
            <a:off x="6553200" y="6453188"/>
            <a:ext cx="2133600" cy="17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9950612D-9707-408F-B1D1-A84E0CD94575}" type="slidenum">
              <a:rPr lang="en-GB" sz="1000" b="1">
                <a:solidFill>
                  <a:srgbClr val="333333"/>
                </a:solidFill>
              </a:rPr>
              <a:pPr algn="r" eaLnBrk="1" hangingPunct="1"/>
              <a:t>6</a:t>
            </a:fld>
            <a:endParaRPr lang="en-GB" sz="1000" b="1">
              <a:solidFill>
                <a:srgbClr val="333333"/>
              </a:solidFill>
            </a:endParaRPr>
          </a:p>
        </p:txBody>
      </p:sp>
      <p:sp>
        <p:nvSpPr>
          <p:cNvPr id="17412" name="Rectangle 2"/>
          <p:cNvSpPr>
            <a:spLocks noGrp="1" noChangeArrowheads="1"/>
          </p:cNvSpPr>
          <p:nvPr>
            <p:ph type="title" idx="4294967295"/>
          </p:nvPr>
        </p:nvSpPr>
        <p:spPr>
          <a:xfrm>
            <a:off x="457200" y="188913"/>
            <a:ext cx="8229600" cy="503237"/>
          </a:xfrm>
        </p:spPr>
        <p:txBody>
          <a:bodyPr/>
          <a:lstStyle/>
          <a:p>
            <a:pPr eaLnBrk="1" hangingPunct="1"/>
            <a:r>
              <a:rPr lang="en-GB" sz="2400" dirty="0" err="1" smtClean="0"/>
              <a:t>Evrope</a:t>
            </a:r>
            <a:r>
              <a:rPr lang="en-GB" sz="2400" dirty="0" smtClean="0"/>
              <a:t> 2020 </a:t>
            </a:r>
            <a:r>
              <a:rPr lang="sr-Latn-RS" sz="2400" dirty="0" smtClean="0"/>
              <a:t>i</a:t>
            </a:r>
            <a:r>
              <a:rPr lang="en-GB" sz="2400" dirty="0" smtClean="0"/>
              <a:t> </a:t>
            </a:r>
            <a:r>
              <a:rPr lang="en-GB" sz="2400" dirty="0" err="1" smtClean="0"/>
              <a:t>politika</a:t>
            </a:r>
            <a:r>
              <a:rPr lang="en-GB" sz="2400" dirty="0" smtClean="0"/>
              <a:t> </a:t>
            </a:r>
            <a:r>
              <a:rPr lang="en-GB" sz="2400" dirty="0" err="1" smtClean="0"/>
              <a:t>ruralnog</a:t>
            </a:r>
            <a:r>
              <a:rPr lang="en-GB" sz="2400" dirty="0" smtClean="0"/>
              <a:t> </a:t>
            </a:r>
            <a:r>
              <a:rPr lang="en-GB" sz="2400" dirty="0" err="1" smtClean="0"/>
              <a:t>razvoja</a:t>
            </a:r>
            <a:r>
              <a:rPr lang="en-GB" sz="2400" dirty="0" smtClean="0"/>
              <a:t>: </a:t>
            </a:r>
            <a:r>
              <a:rPr lang="en-GB" sz="2400" dirty="0" err="1" smtClean="0"/>
              <a:t>z</a:t>
            </a:r>
            <a:r>
              <a:rPr lang="en-GB" sz="2400" dirty="0" err="1" smtClean="0"/>
              <a:t>ajedni</a:t>
            </a:r>
            <a:r>
              <a:rPr lang="sr-Latn-RS" sz="2400" dirty="0" smtClean="0"/>
              <a:t>č</a:t>
            </a:r>
            <a:r>
              <a:rPr lang="en-GB" sz="2400" dirty="0" err="1" smtClean="0"/>
              <a:t>ko</a:t>
            </a:r>
            <a:r>
              <a:rPr lang="en-GB" sz="2400" dirty="0" smtClean="0"/>
              <a:t> </a:t>
            </a:r>
            <a:r>
              <a:rPr lang="en-GB" sz="2400" dirty="0" err="1" smtClean="0"/>
              <a:t>delovanje</a:t>
            </a:r>
            <a:endParaRPr lang="en-GB" sz="2400" dirty="0" smtClean="0"/>
          </a:p>
        </p:txBody>
      </p:sp>
      <p:sp>
        <p:nvSpPr>
          <p:cNvPr id="17413" name="Oval 4"/>
          <p:cNvSpPr>
            <a:spLocks noChangeArrowheads="1"/>
          </p:cNvSpPr>
          <p:nvPr/>
        </p:nvSpPr>
        <p:spPr bwMode="auto">
          <a:xfrm>
            <a:off x="3059113" y="1916113"/>
            <a:ext cx="2736850" cy="12239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4" name="Text Box 5"/>
          <p:cNvSpPr txBox="1">
            <a:spLocks noChangeArrowheads="1"/>
          </p:cNvSpPr>
          <p:nvPr/>
        </p:nvSpPr>
        <p:spPr bwMode="auto">
          <a:xfrm>
            <a:off x="3419475" y="2349500"/>
            <a:ext cx="2159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sr-Latn-RS" dirty="0" smtClean="0"/>
              <a:t>Ruralni </a:t>
            </a:r>
            <a:r>
              <a:rPr lang="sr-Latn-RS" dirty="0" smtClean="0"/>
              <a:t>razvoj</a:t>
            </a:r>
            <a:endParaRPr lang="en-GB" dirty="0"/>
          </a:p>
        </p:txBody>
      </p:sp>
      <p:sp>
        <p:nvSpPr>
          <p:cNvPr id="17415" name="Text Box 6"/>
          <p:cNvSpPr txBox="1">
            <a:spLocks noChangeArrowheads="1"/>
          </p:cNvSpPr>
          <p:nvPr/>
        </p:nvSpPr>
        <p:spPr bwMode="auto">
          <a:xfrm>
            <a:off x="323850" y="1052513"/>
            <a:ext cx="295275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dirty="0"/>
              <a:t>	</a:t>
            </a:r>
            <a:r>
              <a:rPr lang="sr-Latn-RS" b="1" dirty="0" smtClean="0"/>
              <a:t>PAMETNI rast</a:t>
            </a:r>
            <a:r>
              <a:rPr lang="en-GB" b="1" dirty="0" smtClean="0"/>
              <a:t>:</a:t>
            </a:r>
            <a:endParaRPr lang="en-GB" b="1" dirty="0"/>
          </a:p>
          <a:p>
            <a:pPr eaLnBrk="1" hangingPunct="1">
              <a:spcBef>
                <a:spcPct val="50000"/>
              </a:spcBef>
              <a:buFontTx/>
              <a:buChar char="•"/>
            </a:pPr>
            <a:r>
              <a:rPr lang="sr-Latn-RS" dirty="0" smtClean="0"/>
              <a:t>Podrška inovacijama i </a:t>
            </a:r>
            <a:r>
              <a:rPr lang="sr-Latn-RS" dirty="0" smtClean="0"/>
              <a:t>unapređenju </a:t>
            </a:r>
            <a:r>
              <a:rPr lang="sr-Latn-RS" dirty="0" smtClean="0"/>
              <a:t>veština, </a:t>
            </a:r>
            <a:r>
              <a:rPr lang="sr-Latn-RS" dirty="0" smtClean="0"/>
              <a:t>zelenim tehnologijama i istraživanju</a:t>
            </a:r>
            <a:r>
              <a:rPr lang="en-GB" dirty="0" smtClean="0"/>
              <a:t> </a:t>
            </a:r>
            <a:endParaRPr lang="en-GB" dirty="0"/>
          </a:p>
          <a:p>
            <a:pPr eaLnBrk="1" hangingPunct="1">
              <a:spcBef>
                <a:spcPct val="50000"/>
              </a:spcBef>
              <a:buFontTx/>
              <a:buChar char="•"/>
            </a:pPr>
            <a:r>
              <a:rPr lang="sr-Latn-RS" dirty="0" smtClean="0"/>
              <a:t>Podrška socijalnim inovacijama</a:t>
            </a:r>
            <a:endParaRPr lang="en-GB" dirty="0"/>
          </a:p>
        </p:txBody>
      </p:sp>
      <p:sp>
        <p:nvSpPr>
          <p:cNvPr id="17416" name="Text Box 7"/>
          <p:cNvSpPr txBox="1">
            <a:spLocks noChangeArrowheads="1"/>
          </p:cNvSpPr>
          <p:nvPr/>
        </p:nvSpPr>
        <p:spPr bwMode="auto">
          <a:xfrm>
            <a:off x="5867400" y="981075"/>
            <a:ext cx="2952750"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dirty="0"/>
              <a:t>	</a:t>
            </a:r>
            <a:r>
              <a:rPr lang="en-GB" dirty="0" err="1"/>
              <a:t>INKLUZIVNI</a:t>
            </a:r>
            <a:r>
              <a:rPr lang="en-GB" dirty="0"/>
              <a:t> </a:t>
            </a:r>
            <a:r>
              <a:rPr lang="sr-Latn-RS" dirty="0" smtClean="0"/>
              <a:t>rast</a:t>
            </a:r>
            <a:r>
              <a:rPr lang="en-GB" b="1" dirty="0" smtClean="0"/>
              <a:t>:</a:t>
            </a:r>
            <a:endParaRPr lang="en-GB" b="1" dirty="0"/>
          </a:p>
          <a:p>
            <a:pPr eaLnBrk="1" hangingPunct="1">
              <a:spcBef>
                <a:spcPct val="50000"/>
              </a:spcBef>
              <a:buFontTx/>
              <a:buChar char="•"/>
            </a:pPr>
            <a:r>
              <a:rPr lang="sr-Latn-RS" dirty="0" smtClean="0"/>
              <a:t>Oslobađanje lokalnog potencijala, diverzifikacija lokalne ekonomije i razvoj lokalnih tržišta</a:t>
            </a:r>
            <a:endParaRPr lang="en-GB" dirty="0"/>
          </a:p>
          <a:p>
            <a:pPr eaLnBrk="1" hangingPunct="1">
              <a:spcBef>
                <a:spcPct val="50000"/>
              </a:spcBef>
              <a:buFontTx/>
              <a:buChar char="•"/>
            </a:pPr>
            <a:r>
              <a:rPr lang="sr-Latn-RS" dirty="0" smtClean="0"/>
              <a:t>Stimulisanje alternativnih modela restrukturiranja poljoprivrede</a:t>
            </a:r>
            <a:endParaRPr lang="en-GB" dirty="0"/>
          </a:p>
        </p:txBody>
      </p:sp>
      <p:sp>
        <p:nvSpPr>
          <p:cNvPr id="17417" name="Text Box 8"/>
          <p:cNvSpPr txBox="1">
            <a:spLocks noChangeArrowheads="1"/>
          </p:cNvSpPr>
          <p:nvPr/>
        </p:nvSpPr>
        <p:spPr bwMode="auto">
          <a:xfrm>
            <a:off x="2195513" y="3933825"/>
            <a:ext cx="5400675" cy="2723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dirty="0"/>
              <a:t>	</a:t>
            </a:r>
            <a:r>
              <a:rPr lang="sr-Latn-RS" b="1" dirty="0" smtClean="0"/>
              <a:t>ODRŽIVI rast</a:t>
            </a:r>
            <a:r>
              <a:rPr lang="en-GB" b="1" dirty="0" smtClean="0"/>
              <a:t>:</a:t>
            </a:r>
            <a:endParaRPr lang="en-GB" b="1" dirty="0"/>
          </a:p>
          <a:p>
            <a:pPr eaLnBrk="1" hangingPunct="1">
              <a:spcBef>
                <a:spcPct val="50000"/>
              </a:spcBef>
              <a:buFontTx/>
              <a:buChar char="•"/>
            </a:pPr>
            <a:r>
              <a:rPr lang="sr-Latn-RS" dirty="0" smtClean="0"/>
              <a:t>Povećanje efikasnosti koriscenja resursa i dostupnosti dobara</a:t>
            </a:r>
            <a:endParaRPr lang="en-GB" dirty="0"/>
          </a:p>
          <a:p>
            <a:pPr eaLnBrk="1" hangingPunct="1">
              <a:spcBef>
                <a:spcPct val="50000"/>
              </a:spcBef>
              <a:buFontTx/>
              <a:buChar char="•"/>
            </a:pPr>
            <a:r>
              <a:rPr lang="sr-Latn-RS" dirty="0" smtClean="0"/>
              <a:t>Smanjenje emisije</a:t>
            </a:r>
            <a:r>
              <a:rPr lang="en-GB" dirty="0" smtClean="0"/>
              <a:t> </a:t>
            </a:r>
            <a:r>
              <a:rPr lang="en-GB" dirty="0" err="1"/>
              <a:t>GHG</a:t>
            </a:r>
            <a:r>
              <a:rPr lang="en-GB" dirty="0"/>
              <a:t> </a:t>
            </a:r>
            <a:r>
              <a:rPr lang="sr-Latn-RS" dirty="0" smtClean="0"/>
              <a:t>gasova</a:t>
            </a:r>
            <a:r>
              <a:rPr lang="en-GB" dirty="0" smtClean="0"/>
              <a:t>,</a:t>
            </a:r>
            <a:r>
              <a:rPr lang="sr-Latn-RS" dirty="0" smtClean="0"/>
              <a:t>unapređenje eliminisanja</a:t>
            </a:r>
            <a:r>
              <a:rPr lang="en-GB" dirty="0" smtClean="0"/>
              <a:t> </a:t>
            </a:r>
            <a:r>
              <a:rPr lang="sr-Latn-RS" dirty="0" smtClean="0"/>
              <a:t>ugljenika</a:t>
            </a:r>
            <a:r>
              <a:rPr lang="sr-Latn-RS" dirty="0"/>
              <a:t> </a:t>
            </a:r>
            <a:r>
              <a:rPr lang="sr-Latn-RS" dirty="0" smtClean="0"/>
              <a:t>i razvoj prerade bio energenata</a:t>
            </a:r>
            <a:endParaRPr lang="en-GB" dirty="0"/>
          </a:p>
          <a:p>
            <a:pPr eaLnBrk="1" hangingPunct="1">
              <a:spcBef>
                <a:spcPct val="50000"/>
              </a:spcBef>
              <a:buFontTx/>
              <a:buChar char="•"/>
            </a:pPr>
            <a:r>
              <a:rPr lang="sr-Latn-RS" dirty="0" smtClean="0"/>
              <a:t>Obezbeđenje održivog upravljanja zemljištem</a:t>
            </a:r>
            <a:r>
              <a:rPr lang="sr-Latn-RS" dirty="0"/>
              <a:t> </a:t>
            </a:r>
            <a:r>
              <a:rPr lang="sr-Latn-RS" dirty="0" smtClean="0"/>
              <a:t>u cilju očuvanja biodiver</a:t>
            </a:r>
            <a:r>
              <a:rPr lang="en-US" dirty="0"/>
              <a:t>z</a:t>
            </a:r>
            <a:r>
              <a:rPr lang="sr-Latn-RS" dirty="0" smtClean="0"/>
              <a:t>iteta</a:t>
            </a:r>
            <a:endParaRPr lang="en-GB" dirty="0"/>
          </a:p>
        </p:txBody>
      </p:sp>
      <p:sp>
        <p:nvSpPr>
          <p:cNvPr id="17418" name="AutoShape 9"/>
          <p:cNvSpPr>
            <a:spLocks noChangeArrowheads="1"/>
          </p:cNvSpPr>
          <p:nvPr/>
        </p:nvSpPr>
        <p:spPr bwMode="auto">
          <a:xfrm rot="-2391713">
            <a:off x="5076825" y="1341438"/>
            <a:ext cx="976313" cy="485775"/>
          </a:xfrm>
          <a:prstGeom prst="righ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9" name="AutoShape 10"/>
          <p:cNvSpPr>
            <a:spLocks noChangeArrowheads="1"/>
          </p:cNvSpPr>
          <p:nvPr/>
        </p:nvSpPr>
        <p:spPr bwMode="auto">
          <a:xfrm rot="-8734790">
            <a:off x="2843213" y="1341438"/>
            <a:ext cx="976312" cy="485775"/>
          </a:xfrm>
          <a:prstGeom prst="righ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20" name="AutoShape 11"/>
          <p:cNvSpPr>
            <a:spLocks noChangeArrowheads="1"/>
          </p:cNvSpPr>
          <p:nvPr/>
        </p:nvSpPr>
        <p:spPr bwMode="auto">
          <a:xfrm rot="5400000">
            <a:off x="3975101" y="3335337"/>
            <a:ext cx="730250" cy="485775"/>
          </a:xfrm>
          <a:prstGeom prst="rightArrow">
            <a:avLst>
              <a:gd name="adj1" fmla="val 50000"/>
              <a:gd name="adj2" fmla="val 37582"/>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13" name="Picture 12"/>
          <p:cNvPicPr>
            <a:picLocks noChangeAspect="1" noChangeArrowheads="1"/>
          </p:cNvPicPr>
          <p:nvPr/>
        </p:nvPicPr>
        <p:blipFill>
          <a:blip r:embed="rId3" cstate="print">
            <a:clrChange>
              <a:clrFrom>
                <a:srgbClr val="B3CCE6"/>
              </a:clrFrom>
              <a:clrTo>
                <a:srgbClr val="B3CCE6">
                  <a:alpha val="0"/>
                </a:srgbClr>
              </a:clrTo>
            </a:clrChange>
            <a:extLst>
              <a:ext uri="{28A0092B-C50C-407E-A947-70E740481C1C}">
                <a14:useLocalDpi xmlns:a14="http://schemas.microsoft.com/office/drawing/2010/main" val="0"/>
              </a:ext>
            </a:extLst>
          </a:blip>
          <a:srcRect/>
          <a:stretch>
            <a:fillRect/>
          </a:stretch>
        </p:blipFill>
        <p:spPr bwMode="auto">
          <a:xfrm>
            <a:off x="0" y="0"/>
            <a:ext cx="45085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804398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4294967295"/>
          </p:nvPr>
        </p:nvSpPr>
        <p:spPr>
          <a:xfrm>
            <a:off x="6553200" y="6453188"/>
            <a:ext cx="2133600" cy="179387"/>
          </a:xfrm>
          <a:prstGeom prst="rect">
            <a:avLst/>
          </a:prstGeom>
          <a:noFill/>
        </p:spPr>
        <p:txBody>
          <a:bodyPr>
            <a:normAutofit fontScale="70000" lnSpcReduction="20000"/>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8867EBC-593D-4DD8-95F2-965F620B19F9}" type="slidenum">
              <a:rPr lang="en-GB">
                <a:solidFill>
                  <a:srgbClr val="333333"/>
                </a:solidFill>
              </a:rPr>
              <a:pPr eaLnBrk="1" hangingPunct="1"/>
              <a:t>7</a:t>
            </a:fld>
            <a:endParaRPr lang="en-GB">
              <a:solidFill>
                <a:srgbClr val="333333"/>
              </a:solidFill>
            </a:endParaRPr>
          </a:p>
        </p:txBody>
      </p:sp>
      <p:sp>
        <p:nvSpPr>
          <p:cNvPr id="15363" name="Rectangle 2"/>
          <p:cNvSpPr>
            <a:spLocks noChangeArrowheads="1"/>
          </p:cNvSpPr>
          <p:nvPr/>
        </p:nvSpPr>
        <p:spPr bwMode="auto">
          <a:xfrm>
            <a:off x="539750" y="1341438"/>
            <a:ext cx="2519363" cy="2879725"/>
          </a:xfrm>
          <a:prstGeom prst="rect">
            <a:avLst/>
          </a:prstGeom>
          <a:noFill/>
          <a:ln w="9525">
            <a:solidFill>
              <a:srgbClr val="009999"/>
            </a:solidFill>
            <a:miter lim="800000"/>
            <a:headEnd/>
            <a:tailEnd/>
          </a:ln>
          <a:effectLst/>
          <a:extLst>
            <a:ext uri="{909E8E84-426E-40DD-AFC4-6F175D3DCCD1}">
              <a14:hiddenFill xmlns:a14="http://schemas.microsoft.com/office/drawing/2010/main">
                <a:solidFill>
                  <a:srgbClr val="009999"/>
                </a:solidFill>
              </a14:hiddenFill>
            </a:ext>
            <a:ext uri="{AF507438-7753-43E0-B8FC-AC1667EBCBE1}">
              <a14:hiddenEffects xmlns:a14="http://schemas.microsoft.com/office/drawing/2010/main">
                <a:effectLst>
                  <a:outerShdw dist="17961" dir="2700000" algn="ctr" rotWithShape="0">
                    <a:srgbClr val="005C5C"/>
                  </a:outerShdw>
                </a:effectLst>
              </a14:hiddenEffects>
            </a:ext>
          </a:extLst>
        </p:spPr>
        <p:txBody>
          <a:bodyPr wrap="none" anchor="ctr"/>
          <a:lstStyle/>
          <a:p>
            <a:endParaRPr lang="en-US"/>
          </a:p>
        </p:txBody>
      </p:sp>
      <p:sp>
        <p:nvSpPr>
          <p:cNvPr id="15364" name="Rectangle 3"/>
          <p:cNvSpPr>
            <a:spLocks noGrp="1" noChangeArrowheads="1"/>
          </p:cNvSpPr>
          <p:nvPr>
            <p:ph type="title"/>
          </p:nvPr>
        </p:nvSpPr>
        <p:spPr>
          <a:xfrm>
            <a:off x="457200" y="188913"/>
            <a:ext cx="8229600" cy="863600"/>
          </a:xfrm>
        </p:spPr>
        <p:txBody>
          <a:bodyPr>
            <a:normAutofit/>
          </a:bodyPr>
          <a:lstStyle/>
          <a:p>
            <a:pPr eaLnBrk="1" hangingPunct="1"/>
            <a:r>
              <a:rPr lang="sr-Latn-RS" sz="3200" dirty="0" smtClean="0"/>
              <a:t>PROBLEMI RURALNIH OBLASTI EU</a:t>
            </a:r>
            <a:endParaRPr lang="en-GB" sz="3200" dirty="0" smtClean="0"/>
          </a:p>
        </p:txBody>
      </p:sp>
      <p:sp>
        <p:nvSpPr>
          <p:cNvPr id="15365" name="Text Box 5"/>
          <p:cNvSpPr txBox="1">
            <a:spLocks noChangeArrowheads="1"/>
          </p:cNvSpPr>
          <p:nvPr/>
        </p:nvSpPr>
        <p:spPr bwMode="auto">
          <a:xfrm>
            <a:off x="755650" y="1412875"/>
            <a:ext cx="201612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sr-Latn-RS" b="1" dirty="0" smtClean="0">
                <a:solidFill>
                  <a:srgbClr val="000099"/>
                </a:solidFill>
                <a:cs typeface="Arial" charset="0"/>
              </a:rPr>
              <a:t>Socijalno ekonomski izazovi</a:t>
            </a:r>
            <a:endParaRPr lang="en-GB" b="1" dirty="0">
              <a:solidFill>
                <a:srgbClr val="000099"/>
              </a:solidFill>
              <a:cs typeface="Arial" charset="0"/>
            </a:endParaRPr>
          </a:p>
        </p:txBody>
      </p:sp>
      <p:sp>
        <p:nvSpPr>
          <p:cNvPr id="15366" name="Rectangle 5"/>
          <p:cNvSpPr>
            <a:spLocks noChangeArrowheads="1"/>
          </p:cNvSpPr>
          <p:nvPr/>
        </p:nvSpPr>
        <p:spPr bwMode="auto">
          <a:xfrm>
            <a:off x="3276600" y="1341438"/>
            <a:ext cx="2519363" cy="2879725"/>
          </a:xfrm>
          <a:prstGeom prst="rect">
            <a:avLst/>
          </a:prstGeom>
          <a:noFill/>
          <a:ln w="9525" algn="ctr">
            <a:solidFill>
              <a:srgbClr val="009999"/>
            </a:solidFill>
            <a:miter lim="800000"/>
            <a:headEnd/>
            <a:tailEnd/>
          </a:ln>
          <a:effectLst/>
          <a:extLst>
            <a:ext uri="{909E8E84-426E-40DD-AFC4-6F175D3DCCD1}">
              <a14:hiddenFill xmlns:a14="http://schemas.microsoft.com/office/drawing/2010/main">
                <a:solidFill>
                  <a:srgbClr val="009999"/>
                </a:solidFill>
              </a14:hiddenFill>
            </a:ext>
            <a:ext uri="{AF507438-7753-43E0-B8FC-AC1667EBCBE1}">
              <a14:hiddenEffects xmlns:a14="http://schemas.microsoft.com/office/drawing/2010/main">
                <a:effectLst>
                  <a:outerShdw dist="17961" dir="2700000" algn="ctr" rotWithShape="0">
                    <a:srgbClr val="005C5C"/>
                  </a:outerShdw>
                </a:effectLst>
              </a14:hiddenEffects>
            </a:ext>
          </a:extLst>
        </p:spPr>
        <p:txBody>
          <a:bodyPr wrap="none" anchor="ctr"/>
          <a:lstStyle/>
          <a:p>
            <a:endParaRPr lang="en-US"/>
          </a:p>
        </p:txBody>
      </p:sp>
      <p:sp>
        <p:nvSpPr>
          <p:cNvPr id="15367" name="Text Box 5"/>
          <p:cNvSpPr txBox="1">
            <a:spLocks noChangeArrowheads="1"/>
          </p:cNvSpPr>
          <p:nvPr/>
        </p:nvSpPr>
        <p:spPr bwMode="auto">
          <a:xfrm>
            <a:off x="3419475" y="1412875"/>
            <a:ext cx="22796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sr-Latn-RS" b="1" dirty="0" smtClean="0">
                <a:solidFill>
                  <a:srgbClr val="000099"/>
                </a:solidFill>
                <a:cs typeface="Arial" charset="0"/>
              </a:rPr>
              <a:t>Ekološki izazovi</a:t>
            </a:r>
            <a:endParaRPr lang="en-GB" b="1" dirty="0">
              <a:solidFill>
                <a:srgbClr val="000099"/>
              </a:solidFill>
              <a:cs typeface="Arial" charset="0"/>
            </a:endParaRPr>
          </a:p>
        </p:txBody>
      </p:sp>
      <p:sp>
        <p:nvSpPr>
          <p:cNvPr id="15368" name="Rectangle 7"/>
          <p:cNvSpPr>
            <a:spLocks noChangeArrowheads="1"/>
          </p:cNvSpPr>
          <p:nvPr/>
        </p:nvSpPr>
        <p:spPr bwMode="auto">
          <a:xfrm>
            <a:off x="6084888" y="1341438"/>
            <a:ext cx="2519362" cy="2808287"/>
          </a:xfrm>
          <a:prstGeom prst="rect">
            <a:avLst/>
          </a:prstGeom>
          <a:noFill/>
          <a:ln w="9525" algn="ctr">
            <a:solidFill>
              <a:srgbClr val="009999"/>
            </a:solidFill>
            <a:miter lim="800000"/>
            <a:headEnd/>
            <a:tailEnd/>
          </a:ln>
          <a:effectLst/>
          <a:extLst>
            <a:ext uri="{909E8E84-426E-40DD-AFC4-6F175D3DCCD1}">
              <a14:hiddenFill xmlns:a14="http://schemas.microsoft.com/office/drawing/2010/main">
                <a:solidFill>
                  <a:srgbClr val="009999"/>
                </a:solidFill>
              </a14:hiddenFill>
            </a:ext>
            <a:ext uri="{AF507438-7753-43E0-B8FC-AC1667EBCBE1}">
              <a14:hiddenEffects xmlns:a14="http://schemas.microsoft.com/office/drawing/2010/main">
                <a:effectLst>
                  <a:outerShdw dist="17961" dir="2700000" algn="ctr" rotWithShape="0">
                    <a:srgbClr val="005C5C"/>
                  </a:outerShdw>
                </a:effectLst>
              </a14:hiddenEffects>
            </a:ext>
          </a:extLst>
        </p:spPr>
        <p:txBody>
          <a:bodyPr wrap="none" anchor="ctr"/>
          <a:lstStyle/>
          <a:p>
            <a:endParaRPr lang="en-US"/>
          </a:p>
        </p:txBody>
      </p:sp>
      <p:sp>
        <p:nvSpPr>
          <p:cNvPr id="15369" name="Text Box 5"/>
          <p:cNvSpPr txBox="1">
            <a:spLocks noChangeArrowheads="1"/>
          </p:cNvSpPr>
          <p:nvPr/>
        </p:nvSpPr>
        <p:spPr bwMode="auto">
          <a:xfrm>
            <a:off x="6588125" y="1412875"/>
            <a:ext cx="157321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sr-Latn-RS" b="1" dirty="0" smtClean="0">
                <a:solidFill>
                  <a:srgbClr val="000099"/>
                </a:solidFill>
                <a:cs typeface="Arial" charset="0"/>
              </a:rPr>
              <a:t>Teritorijalni izazovi</a:t>
            </a:r>
            <a:endParaRPr lang="en-GB" b="1" dirty="0">
              <a:solidFill>
                <a:srgbClr val="000099"/>
              </a:solidFill>
              <a:cs typeface="Arial" charset="0"/>
            </a:endParaRPr>
          </a:p>
        </p:txBody>
      </p:sp>
      <p:sp>
        <p:nvSpPr>
          <p:cNvPr id="15370" name="Rectangle 9"/>
          <p:cNvSpPr>
            <a:spLocks noChangeArrowheads="1"/>
          </p:cNvSpPr>
          <p:nvPr/>
        </p:nvSpPr>
        <p:spPr bwMode="auto">
          <a:xfrm>
            <a:off x="684213" y="2205038"/>
            <a:ext cx="2232025" cy="1908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80975" indent="-180975">
              <a:buFontTx/>
              <a:buChar char="•"/>
            </a:pPr>
            <a:r>
              <a:rPr lang="sr-Latn-RS" dirty="0" smtClean="0"/>
              <a:t>Smanjenje prihoda</a:t>
            </a:r>
            <a:endParaRPr lang="en-GB" dirty="0"/>
          </a:p>
          <a:p>
            <a:pPr marL="180975" indent="-180975">
              <a:buFontTx/>
              <a:buChar char="•"/>
            </a:pPr>
            <a:endParaRPr lang="en-GB" sz="1000" dirty="0"/>
          </a:p>
          <a:p>
            <a:pPr marL="180975" indent="-180975">
              <a:buFontTx/>
              <a:buChar char="•"/>
            </a:pPr>
            <a:r>
              <a:rPr lang="sr-Latn-RS" dirty="0" smtClean="0"/>
              <a:t>Fluktuacija cena, </a:t>
            </a:r>
            <a:r>
              <a:rPr lang="sr-Latn-RS" dirty="0" smtClean="0"/>
              <a:t>upravljanje rizikom</a:t>
            </a:r>
            <a:r>
              <a:rPr lang="sr-Latn-RS" dirty="0" smtClean="0"/>
              <a:t> </a:t>
            </a:r>
            <a:endParaRPr lang="en-GB" dirty="0"/>
          </a:p>
          <a:p>
            <a:pPr marL="180975" indent="-180975">
              <a:buFontTx/>
              <a:buChar char="•"/>
            </a:pPr>
            <a:endParaRPr lang="fr-BE" dirty="0"/>
          </a:p>
          <a:p>
            <a:pPr marL="180975" indent="-180975">
              <a:buFontTx/>
              <a:buChar char="•"/>
            </a:pPr>
            <a:r>
              <a:rPr lang="sr-Latn-RS" dirty="0" smtClean="0"/>
              <a:t>Manje razvijena ruralna područja</a:t>
            </a:r>
            <a:endParaRPr lang="en-GB" dirty="0"/>
          </a:p>
        </p:txBody>
      </p:sp>
      <p:sp>
        <p:nvSpPr>
          <p:cNvPr id="15371" name="Rectangle 10"/>
          <p:cNvSpPr>
            <a:spLocks noChangeArrowheads="1"/>
          </p:cNvSpPr>
          <p:nvPr/>
        </p:nvSpPr>
        <p:spPr bwMode="auto">
          <a:xfrm>
            <a:off x="3479800" y="1782207"/>
            <a:ext cx="2159000"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285750" indent="-285750">
              <a:buFont typeface="Arial" pitchFamily="34" charset="0"/>
              <a:buChar char="•"/>
            </a:pPr>
            <a:r>
              <a:rPr lang="sr-Latn-RS" dirty="0" smtClean="0"/>
              <a:t>GHG emisija</a:t>
            </a:r>
            <a:endParaRPr lang="en-GB" dirty="0"/>
          </a:p>
          <a:p>
            <a:pPr marL="180975" indent="-180975">
              <a:buFontTx/>
              <a:buChar char="•"/>
            </a:pPr>
            <a:endParaRPr lang="en-GB" sz="1000" dirty="0"/>
          </a:p>
          <a:p>
            <a:pPr marL="180975" indent="-180975">
              <a:buFontTx/>
              <a:buChar char="•"/>
            </a:pPr>
            <a:r>
              <a:rPr lang="sr-Latn-RS" dirty="0" smtClean="0"/>
              <a:t>Siromašenje sastava zemljišta</a:t>
            </a:r>
            <a:endParaRPr lang="en-GB" dirty="0" smtClean="0"/>
          </a:p>
          <a:p>
            <a:pPr marL="180975" indent="-180975">
              <a:buFontTx/>
              <a:buChar char="•"/>
            </a:pPr>
            <a:endParaRPr lang="en-GB" sz="1000" dirty="0"/>
          </a:p>
          <a:p>
            <a:pPr marL="180975" indent="-180975">
              <a:buFontTx/>
              <a:buChar char="•"/>
            </a:pPr>
            <a:r>
              <a:rPr lang="sr-Latn-RS" dirty="0" smtClean="0"/>
              <a:t>Kvalitet vode i vazduha</a:t>
            </a:r>
            <a:endParaRPr lang="en-GB" dirty="0"/>
          </a:p>
          <a:p>
            <a:pPr marL="180975" indent="-180975">
              <a:buFontTx/>
              <a:buChar char="•"/>
            </a:pPr>
            <a:endParaRPr lang="en-GB" sz="1000" dirty="0"/>
          </a:p>
          <a:p>
            <a:pPr marL="285750" indent="-285750">
              <a:buFont typeface="Arial" pitchFamily="34" charset="0"/>
              <a:buChar char="•"/>
            </a:pPr>
            <a:r>
              <a:rPr lang="sr-Latn-RS" dirty="0" smtClean="0"/>
              <a:t>Staništa i biodiverzitet</a:t>
            </a:r>
            <a:endParaRPr lang="en-GB" dirty="0"/>
          </a:p>
        </p:txBody>
      </p:sp>
      <p:sp>
        <p:nvSpPr>
          <p:cNvPr id="15372" name="Rectangle 11"/>
          <p:cNvSpPr>
            <a:spLocks noChangeArrowheads="1"/>
          </p:cNvSpPr>
          <p:nvPr/>
        </p:nvSpPr>
        <p:spPr bwMode="auto">
          <a:xfrm>
            <a:off x="6227763" y="2133600"/>
            <a:ext cx="2187575" cy="1354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80975" indent="-180975">
              <a:buFontTx/>
              <a:buChar char="•"/>
            </a:pPr>
            <a:r>
              <a:rPr lang="sr-Latn-RS" dirty="0" smtClean="0"/>
              <a:t>Orživost ruralnih oblasti</a:t>
            </a:r>
            <a:endParaRPr lang="en-GB" dirty="0"/>
          </a:p>
          <a:p>
            <a:pPr marL="180975" indent="-180975">
              <a:buFontTx/>
              <a:buChar char="•"/>
            </a:pPr>
            <a:endParaRPr lang="en-GB" sz="1000" dirty="0"/>
          </a:p>
          <a:p>
            <a:pPr marL="180975" indent="-180975">
              <a:buFontTx/>
              <a:buChar char="•"/>
            </a:pPr>
            <a:r>
              <a:rPr lang="sr-Latn-RS" dirty="0" smtClean="0"/>
              <a:t>Različitost EU poljprivrede</a:t>
            </a:r>
            <a:endParaRPr lang="en-GB" dirty="0"/>
          </a:p>
        </p:txBody>
      </p:sp>
      <p:sp>
        <p:nvSpPr>
          <p:cNvPr id="15373" name="Rectangle 12"/>
          <p:cNvSpPr>
            <a:spLocks noChangeArrowheads="1"/>
          </p:cNvSpPr>
          <p:nvPr/>
        </p:nvSpPr>
        <p:spPr bwMode="auto">
          <a:xfrm>
            <a:off x="539750" y="4868863"/>
            <a:ext cx="8070850" cy="431800"/>
          </a:xfrm>
          <a:prstGeom prst="rect">
            <a:avLst/>
          </a:prstGeom>
          <a:noFill/>
          <a:ln w="9525">
            <a:solidFill>
              <a:srgbClr val="009999"/>
            </a:solidFill>
            <a:miter lim="800000"/>
            <a:headEnd/>
            <a:tailEnd/>
          </a:ln>
          <a:effectLst/>
          <a:extLst>
            <a:ext uri="{909E8E84-426E-40DD-AFC4-6F175D3DCCD1}">
              <a14:hiddenFill xmlns:a14="http://schemas.microsoft.com/office/drawing/2010/main">
                <a:solidFill>
                  <a:srgbClr val="009999"/>
                </a:solidFill>
              </a14:hiddenFill>
            </a:ext>
            <a:ext uri="{AF507438-7753-43E0-B8FC-AC1667EBCBE1}">
              <a14:hiddenEffects xmlns:a14="http://schemas.microsoft.com/office/drawing/2010/main">
                <a:effectLst>
                  <a:outerShdw dist="17961" dir="2700000" algn="ctr" rotWithShape="0">
                    <a:srgbClr val="005C5C"/>
                  </a:outerShdw>
                </a:effectLst>
              </a14:hiddenEffects>
            </a:ext>
          </a:extLst>
        </p:spPr>
        <p:txBody>
          <a:bodyPr wrap="none" anchor="ctr"/>
          <a:lstStyle/>
          <a:p>
            <a:endParaRPr lang="en-US"/>
          </a:p>
        </p:txBody>
      </p:sp>
      <p:sp>
        <p:nvSpPr>
          <p:cNvPr id="529421" name="Rectangle 13"/>
          <p:cNvSpPr>
            <a:spLocks noChangeArrowheads="1"/>
          </p:cNvSpPr>
          <p:nvPr/>
        </p:nvSpPr>
        <p:spPr bwMode="auto">
          <a:xfrm>
            <a:off x="900113" y="4941888"/>
            <a:ext cx="7416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sr-Latn-RS" b="1" dirty="0" smtClean="0">
                <a:solidFill>
                  <a:srgbClr val="000099"/>
                </a:solidFill>
                <a:cs typeface="Arial" charset="0"/>
              </a:rPr>
              <a:t>Sinergija i koordinacija sa I stubom ZPP i strukturnim fondovima</a:t>
            </a:r>
            <a:r>
              <a:rPr lang="en-GB" b="1" dirty="0" smtClean="0">
                <a:solidFill>
                  <a:srgbClr val="000099"/>
                </a:solidFill>
                <a:cs typeface="Arial" charset="0"/>
              </a:rPr>
              <a:t> </a:t>
            </a:r>
            <a:endParaRPr lang="en-GB" b="1" dirty="0">
              <a:solidFill>
                <a:srgbClr val="000099"/>
              </a:solidFill>
              <a:cs typeface="Arial" charset="0"/>
            </a:endParaRPr>
          </a:p>
        </p:txBody>
      </p:sp>
      <p:sp>
        <p:nvSpPr>
          <p:cNvPr id="529422" name="Rectangle 14"/>
          <p:cNvSpPr>
            <a:spLocks noChangeArrowheads="1"/>
          </p:cNvSpPr>
          <p:nvPr/>
        </p:nvSpPr>
        <p:spPr bwMode="auto">
          <a:xfrm>
            <a:off x="539750" y="5445125"/>
            <a:ext cx="8070850" cy="431800"/>
          </a:xfrm>
          <a:prstGeom prst="rect">
            <a:avLst/>
          </a:prstGeom>
          <a:noFill/>
          <a:ln w="9525">
            <a:solidFill>
              <a:srgbClr val="009999"/>
            </a:solidFill>
            <a:miter lim="800000"/>
            <a:headEnd/>
            <a:tailEnd/>
          </a:ln>
          <a:effectLst/>
          <a:extLst>
            <a:ext uri="{909E8E84-426E-40DD-AFC4-6F175D3DCCD1}">
              <a14:hiddenFill xmlns:a14="http://schemas.microsoft.com/office/drawing/2010/main">
                <a:solidFill>
                  <a:srgbClr val="009999"/>
                </a:solidFill>
              </a14:hiddenFill>
            </a:ext>
            <a:ext uri="{AF507438-7753-43E0-B8FC-AC1667EBCBE1}">
              <a14:hiddenEffects xmlns:a14="http://schemas.microsoft.com/office/drawing/2010/main">
                <a:effectLst>
                  <a:outerShdw dist="17961" dir="2700000" algn="ctr" rotWithShape="0">
                    <a:srgbClr val="005C5C"/>
                  </a:outerShdw>
                </a:effectLst>
              </a14:hiddenEffects>
            </a:ext>
          </a:extLst>
        </p:spPr>
        <p:txBody>
          <a:bodyPr wrap="none" anchor="ctr"/>
          <a:lstStyle/>
          <a:p>
            <a:endParaRPr lang="en-US"/>
          </a:p>
        </p:txBody>
      </p:sp>
      <p:sp>
        <p:nvSpPr>
          <p:cNvPr id="529423" name="Rectangle 15"/>
          <p:cNvSpPr>
            <a:spLocks noChangeArrowheads="1"/>
          </p:cNvSpPr>
          <p:nvPr/>
        </p:nvSpPr>
        <p:spPr bwMode="auto">
          <a:xfrm>
            <a:off x="2339975" y="5445125"/>
            <a:ext cx="4540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sr-Latn-RS" b="1" dirty="0" smtClean="0">
                <a:solidFill>
                  <a:srgbClr val="000099"/>
                </a:solidFill>
                <a:cs typeface="Arial" charset="0"/>
              </a:rPr>
              <a:t>Doprinos startegiji</a:t>
            </a:r>
            <a:r>
              <a:rPr lang="en-GB" b="1" dirty="0" smtClean="0">
                <a:solidFill>
                  <a:srgbClr val="000099"/>
                </a:solidFill>
                <a:cs typeface="Arial" charset="0"/>
              </a:rPr>
              <a:t> E</a:t>
            </a:r>
            <a:r>
              <a:rPr lang="sr-Latn-RS" b="1" dirty="0" smtClean="0">
                <a:solidFill>
                  <a:srgbClr val="000099"/>
                </a:solidFill>
                <a:cs typeface="Arial" charset="0"/>
              </a:rPr>
              <a:t>v</a:t>
            </a:r>
            <a:r>
              <a:rPr lang="en-GB" b="1" dirty="0" err="1" smtClean="0">
                <a:solidFill>
                  <a:srgbClr val="000099"/>
                </a:solidFill>
                <a:cs typeface="Arial" charset="0"/>
              </a:rPr>
              <a:t>rop</a:t>
            </a:r>
            <a:r>
              <a:rPr lang="sr-Latn-RS" b="1" dirty="0" smtClean="0">
                <a:solidFill>
                  <a:srgbClr val="000099"/>
                </a:solidFill>
                <a:cs typeface="Arial" charset="0"/>
              </a:rPr>
              <a:t>a</a:t>
            </a:r>
            <a:r>
              <a:rPr lang="en-GB" b="1" dirty="0" smtClean="0">
                <a:solidFill>
                  <a:srgbClr val="000099"/>
                </a:solidFill>
                <a:cs typeface="Arial" charset="0"/>
              </a:rPr>
              <a:t> </a:t>
            </a:r>
            <a:r>
              <a:rPr lang="en-GB" b="1" dirty="0">
                <a:solidFill>
                  <a:srgbClr val="000099"/>
                </a:solidFill>
                <a:cs typeface="Arial" charset="0"/>
              </a:rPr>
              <a:t>2020 </a:t>
            </a:r>
            <a:endParaRPr lang="en-GB" b="1" dirty="0">
              <a:solidFill>
                <a:srgbClr val="000099"/>
              </a:solidFill>
            </a:endParaRPr>
          </a:p>
        </p:txBody>
      </p:sp>
      <p:sp>
        <p:nvSpPr>
          <p:cNvPr id="15377" name="Rectangle 16"/>
          <p:cNvSpPr>
            <a:spLocks noChangeArrowheads="1"/>
          </p:cNvSpPr>
          <p:nvPr/>
        </p:nvSpPr>
        <p:spPr bwMode="auto">
          <a:xfrm>
            <a:off x="539750" y="4198938"/>
            <a:ext cx="8070850" cy="431800"/>
          </a:xfrm>
          <a:prstGeom prst="rect">
            <a:avLst/>
          </a:prstGeom>
          <a:noFill/>
          <a:ln w="9525">
            <a:solidFill>
              <a:srgbClr val="009999"/>
            </a:solidFill>
            <a:miter lim="800000"/>
            <a:headEnd/>
            <a:tailEnd/>
          </a:ln>
          <a:effectLst/>
          <a:extLst>
            <a:ext uri="{909E8E84-426E-40DD-AFC4-6F175D3DCCD1}">
              <a14:hiddenFill xmlns:a14="http://schemas.microsoft.com/office/drawing/2010/main">
                <a:solidFill>
                  <a:srgbClr val="009999"/>
                </a:solidFill>
              </a14:hiddenFill>
            </a:ext>
            <a:ext uri="{AF507438-7753-43E0-B8FC-AC1667EBCBE1}">
              <a14:hiddenEffects xmlns:a14="http://schemas.microsoft.com/office/drawing/2010/main">
                <a:effectLst>
                  <a:outerShdw dist="17961" dir="2700000" algn="ctr" rotWithShape="0">
                    <a:srgbClr val="005C5C"/>
                  </a:outerShdw>
                </a:effectLst>
              </a14:hiddenEffects>
            </a:ext>
          </a:extLst>
        </p:spPr>
        <p:txBody>
          <a:bodyPr wrap="none" anchor="ctr"/>
          <a:lstStyle/>
          <a:p>
            <a:endParaRPr lang="en-US"/>
          </a:p>
        </p:txBody>
      </p:sp>
      <p:sp>
        <p:nvSpPr>
          <p:cNvPr id="529425" name="Rectangle 17"/>
          <p:cNvSpPr>
            <a:spLocks noChangeArrowheads="1"/>
          </p:cNvSpPr>
          <p:nvPr/>
        </p:nvSpPr>
        <p:spPr bwMode="auto">
          <a:xfrm>
            <a:off x="2411413" y="4365625"/>
            <a:ext cx="454025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sr-Latn-RS" b="1" dirty="0" smtClean="0">
                <a:solidFill>
                  <a:srgbClr val="000099"/>
                </a:solidFill>
                <a:cs typeface="Arial" charset="0"/>
              </a:rPr>
              <a:t>Obezbeđenje </a:t>
            </a:r>
            <a:r>
              <a:rPr lang="sr-Latn-RS" b="1" dirty="0" smtClean="0">
                <a:solidFill>
                  <a:srgbClr val="000099"/>
                </a:solidFill>
                <a:cs typeface="Arial" charset="0"/>
              </a:rPr>
              <a:t>dovoljne  količine </a:t>
            </a:r>
            <a:r>
              <a:rPr lang="sr-Latn-RS" b="1" dirty="0" smtClean="0">
                <a:solidFill>
                  <a:srgbClr val="000099"/>
                </a:solidFill>
                <a:cs typeface="Arial" charset="0"/>
              </a:rPr>
              <a:t>hrane</a:t>
            </a:r>
            <a:r>
              <a:rPr lang="en-GB" b="1" dirty="0" smtClean="0">
                <a:solidFill>
                  <a:srgbClr val="000099"/>
                </a:solidFill>
                <a:cs typeface="Arial" charset="0"/>
              </a:rPr>
              <a:t>, </a:t>
            </a:r>
            <a:r>
              <a:rPr lang="sr-Latn-RS" b="1" dirty="0" smtClean="0">
                <a:solidFill>
                  <a:srgbClr val="000099"/>
                </a:solidFill>
                <a:cs typeface="Arial" charset="0"/>
              </a:rPr>
              <a:t>bezbednost hrane</a:t>
            </a:r>
            <a:endParaRPr lang="en-GB" b="1" dirty="0">
              <a:solidFill>
                <a:srgbClr val="000099"/>
              </a:solidFill>
              <a:cs typeface="Arial" charset="0"/>
            </a:endParaRPr>
          </a:p>
        </p:txBody>
      </p:sp>
      <p:pic>
        <p:nvPicPr>
          <p:cNvPr id="19" name="Picture 12"/>
          <p:cNvPicPr>
            <a:picLocks noChangeAspect="1" noChangeArrowheads="1"/>
          </p:cNvPicPr>
          <p:nvPr/>
        </p:nvPicPr>
        <p:blipFill>
          <a:blip r:embed="rId3" cstate="print">
            <a:clrChange>
              <a:clrFrom>
                <a:srgbClr val="B3CCE6"/>
              </a:clrFrom>
              <a:clrTo>
                <a:srgbClr val="B3CCE6">
                  <a:alpha val="0"/>
                </a:srgbClr>
              </a:clrTo>
            </a:clrChange>
            <a:extLst>
              <a:ext uri="{28A0092B-C50C-407E-A947-70E740481C1C}">
                <a14:useLocalDpi xmlns:a14="http://schemas.microsoft.com/office/drawing/2010/main" val="0"/>
              </a:ext>
            </a:extLst>
          </a:blip>
          <a:srcRect/>
          <a:stretch>
            <a:fillRect/>
          </a:stretch>
        </p:blipFill>
        <p:spPr bwMode="auto">
          <a:xfrm>
            <a:off x="0" y="0"/>
            <a:ext cx="45085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904861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4294967295"/>
          </p:nvPr>
        </p:nvSpPr>
        <p:spPr>
          <a:xfrm>
            <a:off x="6553200" y="6453188"/>
            <a:ext cx="2133600" cy="179387"/>
          </a:xfrm>
          <a:prstGeom prst="rect">
            <a:avLst/>
          </a:prstGeom>
          <a:noFill/>
        </p:spPr>
        <p:txBody>
          <a:bodyPr>
            <a:normAutofit fontScale="70000" lnSpcReduction="20000"/>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5BC8295-8206-40D0-920A-68A2C9406D2D}" type="slidenum">
              <a:rPr lang="en-GB">
                <a:solidFill>
                  <a:srgbClr val="333333"/>
                </a:solidFill>
              </a:rPr>
              <a:pPr eaLnBrk="1" hangingPunct="1"/>
              <a:t>8</a:t>
            </a:fld>
            <a:endParaRPr lang="en-GB">
              <a:solidFill>
                <a:srgbClr val="333333"/>
              </a:solidFill>
            </a:endParaRPr>
          </a:p>
        </p:txBody>
      </p:sp>
      <p:sp>
        <p:nvSpPr>
          <p:cNvPr id="28675" name="Rectangle 2"/>
          <p:cNvSpPr>
            <a:spLocks noGrp="1" noChangeArrowheads="1"/>
          </p:cNvSpPr>
          <p:nvPr>
            <p:ph type="title"/>
          </p:nvPr>
        </p:nvSpPr>
        <p:spPr/>
        <p:txBody>
          <a:bodyPr>
            <a:normAutofit/>
          </a:bodyPr>
          <a:lstStyle/>
          <a:p>
            <a:pPr eaLnBrk="1" hangingPunct="1"/>
            <a:r>
              <a:rPr lang="sr-Latn-RS" sz="3200" dirty="0" smtClean="0"/>
              <a:t>Pregled ciljeva i prioriteta politike ruralnog razvoja</a:t>
            </a:r>
            <a:endParaRPr lang="en-GB" sz="3200" dirty="0" smtClean="0"/>
          </a:p>
        </p:txBody>
      </p:sp>
      <p:sp>
        <p:nvSpPr>
          <p:cNvPr id="28676" name="Rectangle 3"/>
          <p:cNvSpPr>
            <a:spLocks noChangeArrowheads="1"/>
          </p:cNvSpPr>
          <p:nvPr/>
        </p:nvSpPr>
        <p:spPr bwMode="auto">
          <a:xfrm>
            <a:off x="1403350" y="1412875"/>
            <a:ext cx="2376488" cy="1008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8677" name="Rectangle 4"/>
          <p:cNvSpPr>
            <a:spLocks noChangeArrowheads="1"/>
          </p:cNvSpPr>
          <p:nvPr/>
        </p:nvSpPr>
        <p:spPr bwMode="auto">
          <a:xfrm>
            <a:off x="1187450" y="1412875"/>
            <a:ext cx="1944688"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8678" name="Rectangle 5"/>
          <p:cNvSpPr>
            <a:spLocks noChangeArrowheads="1"/>
          </p:cNvSpPr>
          <p:nvPr/>
        </p:nvSpPr>
        <p:spPr bwMode="auto">
          <a:xfrm>
            <a:off x="1619250" y="1341438"/>
            <a:ext cx="2159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8679" name="Rectangle 6"/>
          <p:cNvSpPr>
            <a:spLocks noChangeArrowheads="1"/>
          </p:cNvSpPr>
          <p:nvPr/>
        </p:nvSpPr>
        <p:spPr bwMode="auto">
          <a:xfrm>
            <a:off x="1547813" y="1268413"/>
            <a:ext cx="2376487" cy="136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8680" name="Text Box 7"/>
          <p:cNvSpPr txBox="1">
            <a:spLocks noChangeArrowheads="1"/>
          </p:cNvSpPr>
          <p:nvPr/>
        </p:nvSpPr>
        <p:spPr bwMode="auto">
          <a:xfrm>
            <a:off x="1547813" y="1341438"/>
            <a:ext cx="19446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a:p>
        </p:txBody>
      </p:sp>
      <p:sp>
        <p:nvSpPr>
          <p:cNvPr id="28681" name="Rectangle 8"/>
          <p:cNvSpPr>
            <a:spLocks noChangeArrowheads="1"/>
          </p:cNvSpPr>
          <p:nvPr/>
        </p:nvSpPr>
        <p:spPr bwMode="auto">
          <a:xfrm>
            <a:off x="1476375" y="1989138"/>
            <a:ext cx="2735263" cy="1439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8682" name="Rectangle 9"/>
          <p:cNvSpPr>
            <a:spLocks noChangeArrowheads="1"/>
          </p:cNvSpPr>
          <p:nvPr/>
        </p:nvSpPr>
        <p:spPr bwMode="auto">
          <a:xfrm>
            <a:off x="1403350" y="1557338"/>
            <a:ext cx="2305050" cy="244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8683" name="Rectangle 10"/>
          <p:cNvSpPr>
            <a:spLocks noChangeArrowheads="1"/>
          </p:cNvSpPr>
          <p:nvPr/>
        </p:nvSpPr>
        <p:spPr bwMode="auto">
          <a:xfrm>
            <a:off x="1187450" y="1700213"/>
            <a:ext cx="1944688"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endParaRPr lang="en-US"/>
          </a:p>
        </p:txBody>
      </p:sp>
      <p:sp>
        <p:nvSpPr>
          <p:cNvPr id="28684" name="Rectangle 11"/>
          <p:cNvSpPr>
            <a:spLocks noChangeArrowheads="1"/>
          </p:cNvSpPr>
          <p:nvPr/>
        </p:nvSpPr>
        <p:spPr bwMode="auto">
          <a:xfrm>
            <a:off x="1116013" y="1845767"/>
            <a:ext cx="2303462" cy="923330"/>
          </a:xfrm>
          <a:prstGeom prst="rect">
            <a:avLst/>
          </a:prstGeom>
          <a:noFill/>
          <a:ln w="9525" algn="ctr">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sr-Latn-RS" b="1" dirty="0" smtClean="0">
                <a:solidFill>
                  <a:schemeClr val="accent2"/>
                </a:solidFill>
              </a:rPr>
              <a:t>Konkurentna </a:t>
            </a:r>
          </a:p>
          <a:p>
            <a:pPr algn="ctr"/>
            <a:r>
              <a:rPr lang="sr-Latn-RS" b="1" dirty="0" smtClean="0">
                <a:solidFill>
                  <a:schemeClr val="accent2"/>
                </a:solidFill>
              </a:rPr>
              <a:t>poljoprivreda</a:t>
            </a:r>
            <a:endParaRPr lang="en-GB" b="1" dirty="0">
              <a:solidFill>
                <a:schemeClr val="accent2"/>
              </a:solidFill>
            </a:endParaRPr>
          </a:p>
          <a:p>
            <a:pPr algn="ctr"/>
            <a:endParaRPr lang="en-GB" b="1" dirty="0">
              <a:solidFill>
                <a:schemeClr val="accent2"/>
              </a:solidFill>
            </a:endParaRPr>
          </a:p>
        </p:txBody>
      </p:sp>
      <p:sp>
        <p:nvSpPr>
          <p:cNvPr id="28685" name="Rectangle 12"/>
          <p:cNvSpPr>
            <a:spLocks noChangeArrowheads="1"/>
          </p:cNvSpPr>
          <p:nvPr/>
        </p:nvSpPr>
        <p:spPr bwMode="auto">
          <a:xfrm>
            <a:off x="3419475" y="1984265"/>
            <a:ext cx="2303463" cy="646331"/>
          </a:xfrm>
          <a:prstGeom prst="rect">
            <a:avLst/>
          </a:prstGeom>
          <a:noFill/>
          <a:ln w="9525" algn="ctr">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sr-Latn-RS" b="1" dirty="0" smtClean="0">
                <a:solidFill>
                  <a:schemeClr val="accent2"/>
                </a:solidFill>
              </a:rPr>
              <a:t>Održivo upravljanje prirodnim resursima</a:t>
            </a:r>
            <a:endParaRPr lang="en-GB" b="1" dirty="0">
              <a:solidFill>
                <a:schemeClr val="accent2"/>
              </a:solidFill>
            </a:endParaRPr>
          </a:p>
        </p:txBody>
      </p:sp>
      <p:sp>
        <p:nvSpPr>
          <p:cNvPr id="28686" name="Rectangle 13"/>
          <p:cNvSpPr>
            <a:spLocks noChangeArrowheads="1"/>
          </p:cNvSpPr>
          <p:nvPr/>
        </p:nvSpPr>
        <p:spPr bwMode="auto">
          <a:xfrm>
            <a:off x="5724525" y="1845767"/>
            <a:ext cx="2303463" cy="923330"/>
          </a:xfrm>
          <a:prstGeom prst="rect">
            <a:avLst/>
          </a:prstGeom>
          <a:noFill/>
          <a:ln w="9525" algn="ctr">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sr-Latn-RS" b="1" dirty="0" smtClean="0">
                <a:solidFill>
                  <a:schemeClr val="accent2"/>
                </a:solidFill>
              </a:rPr>
              <a:t>Balansiran teritorijalni razvoj</a:t>
            </a:r>
            <a:endParaRPr lang="en-GB" b="1" dirty="0">
              <a:solidFill>
                <a:schemeClr val="accent2"/>
              </a:solidFill>
            </a:endParaRPr>
          </a:p>
          <a:p>
            <a:pPr algn="ctr"/>
            <a:endParaRPr lang="en-GB" b="1" dirty="0">
              <a:solidFill>
                <a:schemeClr val="accent2"/>
              </a:solidFill>
            </a:endParaRPr>
          </a:p>
        </p:txBody>
      </p:sp>
      <p:sp>
        <p:nvSpPr>
          <p:cNvPr id="28687" name="Text Box 14"/>
          <p:cNvSpPr txBox="1">
            <a:spLocks noChangeArrowheads="1"/>
          </p:cNvSpPr>
          <p:nvPr/>
        </p:nvSpPr>
        <p:spPr bwMode="auto">
          <a:xfrm>
            <a:off x="1116013" y="1268413"/>
            <a:ext cx="6911975" cy="553998"/>
          </a:xfrm>
          <a:prstGeom prst="rect">
            <a:avLst/>
          </a:prstGeom>
          <a:noFill/>
          <a:ln w="38100" algn="ctr">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sr-Latn-RS" b="1" dirty="0" smtClean="0">
                <a:solidFill>
                  <a:schemeClr val="accent2"/>
                </a:solidFill>
              </a:rPr>
              <a:t>Dugoročni ciljevi</a:t>
            </a:r>
            <a:endParaRPr lang="en-GB" b="1" dirty="0">
              <a:solidFill>
                <a:schemeClr val="accent2"/>
              </a:solidFill>
            </a:endParaRPr>
          </a:p>
          <a:p>
            <a:pPr algn="ctr" eaLnBrk="1" hangingPunct="1">
              <a:spcBef>
                <a:spcPct val="50000"/>
              </a:spcBef>
            </a:pPr>
            <a:endParaRPr lang="en-GB" sz="800" b="1" dirty="0">
              <a:solidFill>
                <a:schemeClr val="accent2"/>
              </a:solidFill>
            </a:endParaRPr>
          </a:p>
        </p:txBody>
      </p:sp>
      <p:sp>
        <p:nvSpPr>
          <p:cNvPr id="28688" name="Text Box 15"/>
          <p:cNvSpPr txBox="1">
            <a:spLocks noChangeArrowheads="1"/>
          </p:cNvSpPr>
          <p:nvPr/>
        </p:nvSpPr>
        <p:spPr bwMode="auto">
          <a:xfrm>
            <a:off x="1979613" y="3284538"/>
            <a:ext cx="5256212" cy="784830"/>
          </a:xfrm>
          <a:prstGeom prst="rect">
            <a:avLst/>
          </a:prstGeom>
          <a:noFill/>
          <a:ln w="9525" algn="ctr">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GB" b="1" dirty="0" smtClean="0">
                <a:solidFill>
                  <a:schemeClr val="accent2"/>
                </a:solidFill>
              </a:rPr>
              <a:t> </a:t>
            </a:r>
            <a:r>
              <a:rPr lang="en-GB" b="1" dirty="0">
                <a:solidFill>
                  <a:srgbClr val="FF3300"/>
                </a:solidFill>
              </a:rPr>
              <a:t>Europe 2020</a:t>
            </a:r>
            <a:r>
              <a:rPr lang="en-GB" b="1" dirty="0">
                <a:solidFill>
                  <a:schemeClr val="accent2"/>
                </a:solidFill>
              </a:rPr>
              <a:t>:</a:t>
            </a:r>
          </a:p>
          <a:p>
            <a:pPr algn="ctr" eaLnBrk="1" hangingPunct="1">
              <a:spcBef>
                <a:spcPct val="50000"/>
              </a:spcBef>
            </a:pPr>
            <a:r>
              <a:rPr lang="sr-Latn-RS" b="1" dirty="0" smtClean="0">
                <a:solidFill>
                  <a:schemeClr val="accent2"/>
                </a:solidFill>
              </a:rPr>
              <a:t>Pametan, održiv,inkluzivni rast</a:t>
            </a:r>
            <a:endParaRPr lang="en-GB" b="1" dirty="0">
              <a:solidFill>
                <a:schemeClr val="accent2"/>
              </a:solidFill>
            </a:endParaRPr>
          </a:p>
        </p:txBody>
      </p:sp>
      <p:sp>
        <p:nvSpPr>
          <p:cNvPr id="28689" name="Text Box 16"/>
          <p:cNvSpPr txBox="1">
            <a:spLocks noChangeArrowheads="1"/>
          </p:cNvSpPr>
          <p:nvPr/>
        </p:nvSpPr>
        <p:spPr bwMode="auto">
          <a:xfrm>
            <a:off x="2555875" y="4581525"/>
            <a:ext cx="3744913" cy="1201738"/>
          </a:xfrm>
          <a:prstGeom prst="rect">
            <a:avLst/>
          </a:prstGeom>
          <a:noFill/>
          <a:ln w="9525" algn="ctr">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sr-Latn-RS" b="1" dirty="0" smtClean="0">
                <a:solidFill>
                  <a:schemeClr val="accent2"/>
                </a:solidFill>
              </a:rPr>
              <a:t>Operativni prioriteti</a:t>
            </a:r>
            <a:r>
              <a:rPr lang="en-GB" b="1" dirty="0" smtClean="0">
                <a:solidFill>
                  <a:schemeClr val="accent2"/>
                </a:solidFill>
              </a:rPr>
              <a:t>:</a:t>
            </a:r>
            <a:endParaRPr lang="en-GB" b="1" dirty="0">
              <a:solidFill>
                <a:schemeClr val="accent2"/>
              </a:solidFill>
            </a:endParaRPr>
          </a:p>
          <a:p>
            <a:pPr algn="ctr" eaLnBrk="1" hangingPunct="1">
              <a:spcBef>
                <a:spcPct val="50000"/>
              </a:spcBef>
              <a:buFontTx/>
              <a:buChar char="•"/>
            </a:pPr>
            <a:r>
              <a:rPr lang="sr-Latn-RS" b="1" dirty="0" smtClean="0">
                <a:solidFill>
                  <a:schemeClr val="accent2"/>
                </a:solidFill>
              </a:rPr>
              <a:t>Oblasti delovanja</a:t>
            </a:r>
            <a:endParaRPr lang="en-GB" b="1" dirty="0">
              <a:solidFill>
                <a:schemeClr val="accent2"/>
              </a:solidFill>
            </a:endParaRPr>
          </a:p>
          <a:p>
            <a:pPr algn="ctr" eaLnBrk="1" hangingPunct="1">
              <a:spcBef>
                <a:spcPct val="50000"/>
              </a:spcBef>
              <a:buFontTx/>
              <a:buChar char="•"/>
            </a:pPr>
            <a:r>
              <a:rPr lang="sr-Latn-RS" b="1" dirty="0" smtClean="0">
                <a:solidFill>
                  <a:schemeClr val="accent2"/>
                </a:solidFill>
              </a:rPr>
              <a:t>Jasni indikatori realizacije</a:t>
            </a:r>
            <a:endParaRPr lang="en-GB" b="1" dirty="0">
              <a:solidFill>
                <a:schemeClr val="accent2"/>
              </a:solidFill>
            </a:endParaRPr>
          </a:p>
        </p:txBody>
      </p:sp>
      <p:sp>
        <p:nvSpPr>
          <p:cNvPr id="28690" name="AutoShape 17"/>
          <p:cNvSpPr>
            <a:spLocks noChangeArrowheads="1"/>
          </p:cNvSpPr>
          <p:nvPr/>
        </p:nvSpPr>
        <p:spPr bwMode="auto">
          <a:xfrm>
            <a:off x="2843213" y="2781300"/>
            <a:ext cx="433387" cy="431800"/>
          </a:xfrm>
          <a:prstGeom prst="downArrow">
            <a:avLst>
              <a:gd name="adj1" fmla="val 50000"/>
              <a:gd name="adj2" fmla="val 2500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8691" name="AutoShape 18"/>
          <p:cNvSpPr>
            <a:spLocks noChangeArrowheads="1"/>
          </p:cNvSpPr>
          <p:nvPr/>
        </p:nvSpPr>
        <p:spPr bwMode="auto">
          <a:xfrm>
            <a:off x="2843213" y="2781300"/>
            <a:ext cx="433387" cy="431800"/>
          </a:xfrm>
          <a:prstGeom prst="downArrow">
            <a:avLst>
              <a:gd name="adj1" fmla="val 50000"/>
              <a:gd name="adj2" fmla="val 2500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8692" name="AutoShape 19"/>
          <p:cNvSpPr>
            <a:spLocks noChangeArrowheads="1"/>
          </p:cNvSpPr>
          <p:nvPr/>
        </p:nvSpPr>
        <p:spPr bwMode="auto">
          <a:xfrm>
            <a:off x="2987675" y="2781300"/>
            <a:ext cx="431800" cy="503238"/>
          </a:xfrm>
          <a:prstGeom prst="downArrow">
            <a:avLst>
              <a:gd name="adj1" fmla="val 50000"/>
              <a:gd name="adj2" fmla="val 2913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8693" name="AutoShape 20"/>
          <p:cNvSpPr>
            <a:spLocks noChangeArrowheads="1"/>
          </p:cNvSpPr>
          <p:nvPr/>
        </p:nvSpPr>
        <p:spPr bwMode="auto">
          <a:xfrm>
            <a:off x="2051050" y="2781300"/>
            <a:ext cx="503238" cy="431800"/>
          </a:xfrm>
          <a:prstGeom prst="downArrow">
            <a:avLst>
              <a:gd name="adj1" fmla="val 50000"/>
              <a:gd name="adj2" fmla="val 25000"/>
            </a:avLst>
          </a:prstGeom>
          <a:solidFill>
            <a:schemeClr va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8694" name="AutoShape 21"/>
          <p:cNvSpPr>
            <a:spLocks noChangeArrowheads="1"/>
          </p:cNvSpPr>
          <p:nvPr/>
        </p:nvSpPr>
        <p:spPr bwMode="auto">
          <a:xfrm>
            <a:off x="4427538" y="2781300"/>
            <a:ext cx="503237" cy="431800"/>
          </a:xfrm>
          <a:prstGeom prst="downArrow">
            <a:avLst>
              <a:gd name="adj1" fmla="val 50000"/>
              <a:gd name="adj2" fmla="val 25000"/>
            </a:avLst>
          </a:prstGeom>
          <a:solidFill>
            <a:schemeClr va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8695" name="AutoShape 22"/>
          <p:cNvSpPr>
            <a:spLocks noChangeArrowheads="1"/>
          </p:cNvSpPr>
          <p:nvPr/>
        </p:nvSpPr>
        <p:spPr bwMode="auto">
          <a:xfrm>
            <a:off x="6732588" y="2781300"/>
            <a:ext cx="503237" cy="431800"/>
          </a:xfrm>
          <a:prstGeom prst="downArrow">
            <a:avLst>
              <a:gd name="adj1" fmla="val 50000"/>
              <a:gd name="adj2" fmla="val 25000"/>
            </a:avLst>
          </a:prstGeom>
          <a:solidFill>
            <a:schemeClr va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8696" name="AutoShape 23"/>
          <p:cNvSpPr>
            <a:spLocks noChangeArrowheads="1"/>
          </p:cNvSpPr>
          <p:nvPr/>
        </p:nvSpPr>
        <p:spPr bwMode="auto">
          <a:xfrm>
            <a:off x="4427538" y="4076700"/>
            <a:ext cx="503237" cy="431800"/>
          </a:xfrm>
          <a:prstGeom prst="downArrow">
            <a:avLst>
              <a:gd name="adj1" fmla="val 50000"/>
              <a:gd name="adj2" fmla="val 25000"/>
            </a:avLst>
          </a:prstGeom>
          <a:solidFill>
            <a:schemeClr va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8697" name="Text Box 24"/>
          <p:cNvSpPr txBox="1">
            <a:spLocks noChangeArrowheads="1"/>
          </p:cNvSpPr>
          <p:nvPr/>
        </p:nvSpPr>
        <p:spPr bwMode="auto">
          <a:xfrm>
            <a:off x="6300788" y="4581525"/>
            <a:ext cx="2087562" cy="1200329"/>
          </a:xfrm>
          <a:prstGeom prst="rect">
            <a:avLst/>
          </a:prstGeom>
          <a:noFill/>
          <a:ln w="9525" algn="ctr">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sr-Latn-RS" b="1" dirty="0" smtClean="0">
                <a:solidFill>
                  <a:schemeClr val="accent2"/>
                </a:solidFill>
              </a:rPr>
              <a:t>Sve države članice su obavezne da se </a:t>
            </a:r>
            <a:r>
              <a:rPr lang="sr-Latn-RS" b="1" smtClean="0">
                <a:solidFill>
                  <a:schemeClr val="accent2"/>
                </a:solidFill>
              </a:rPr>
              <a:t>vode ovim</a:t>
            </a:r>
            <a:endParaRPr lang="en-GB" b="1" dirty="0">
              <a:solidFill>
                <a:schemeClr val="accent2"/>
              </a:solidFill>
            </a:endParaRPr>
          </a:p>
        </p:txBody>
      </p:sp>
      <p:pic>
        <p:nvPicPr>
          <p:cNvPr id="26" name="Picture 12"/>
          <p:cNvPicPr>
            <a:picLocks noChangeAspect="1" noChangeArrowheads="1"/>
          </p:cNvPicPr>
          <p:nvPr/>
        </p:nvPicPr>
        <p:blipFill>
          <a:blip r:embed="rId3" cstate="print">
            <a:clrChange>
              <a:clrFrom>
                <a:srgbClr val="B3CCE6"/>
              </a:clrFrom>
              <a:clrTo>
                <a:srgbClr val="B3CCE6">
                  <a:alpha val="0"/>
                </a:srgbClr>
              </a:clrTo>
            </a:clrChange>
            <a:extLst>
              <a:ext uri="{28A0092B-C50C-407E-A947-70E740481C1C}">
                <a14:useLocalDpi xmlns:a14="http://schemas.microsoft.com/office/drawing/2010/main" val="0"/>
              </a:ext>
            </a:extLst>
          </a:blip>
          <a:srcRect/>
          <a:stretch>
            <a:fillRect/>
          </a:stretch>
        </p:blipFill>
        <p:spPr bwMode="auto">
          <a:xfrm>
            <a:off x="0" y="0"/>
            <a:ext cx="45085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8216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BA2EF783-3A67-4D4D-A997-8E868C7C8C6B}" type="slidenum">
              <a:rPr lang="en-GB" sz="1000">
                <a:solidFill>
                  <a:srgbClr val="333333"/>
                </a:solidFill>
              </a:rPr>
              <a:pPr eaLnBrk="1" hangingPunct="1"/>
              <a:t>9</a:t>
            </a:fld>
            <a:endParaRPr lang="en-GB" sz="1000">
              <a:solidFill>
                <a:srgbClr val="333333"/>
              </a:solidFill>
            </a:endParaRPr>
          </a:p>
        </p:txBody>
      </p:sp>
      <p:sp>
        <p:nvSpPr>
          <p:cNvPr id="15363" name="Segnaposto numero diapositiva 5"/>
          <p:cNvSpPr txBox="1">
            <a:spLocks noGrp="1"/>
          </p:cNvSpPr>
          <p:nvPr/>
        </p:nvSpPr>
        <p:spPr bwMode="auto">
          <a:xfrm>
            <a:off x="6553200" y="6453188"/>
            <a:ext cx="2133600" cy="17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r" eaLnBrk="1" hangingPunct="1"/>
            <a:fld id="{0EA5B76A-3444-4158-A36E-0493C16599EF}" type="slidenum">
              <a:rPr lang="en-GB" sz="1000" b="1">
                <a:solidFill>
                  <a:srgbClr val="333333"/>
                </a:solidFill>
              </a:rPr>
              <a:pPr algn="r" eaLnBrk="1" hangingPunct="1"/>
              <a:t>9</a:t>
            </a:fld>
            <a:endParaRPr lang="en-GB" sz="1000" b="1">
              <a:solidFill>
                <a:srgbClr val="333333"/>
              </a:solidFill>
            </a:endParaRPr>
          </a:p>
        </p:txBody>
      </p:sp>
      <p:sp>
        <p:nvSpPr>
          <p:cNvPr id="15364" name="Rectangle 3"/>
          <p:cNvSpPr>
            <a:spLocks noGrp="1" noChangeArrowheads="1"/>
          </p:cNvSpPr>
          <p:nvPr>
            <p:ph type="body" idx="4294967295"/>
          </p:nvPr>
        </p:nvSpPr>
        <p:spPr>
          <a:xfrm>
            <a:off x="395288" y="549275"/>
            <a:ext cx="8302625" cy="5400675"/>
          </a:xfrm>
        </p:spPr>
        <p:txBody>
          <a:bodyPr/>
          <a:lstStyle/>
          <a:p>
            <a:pPr algn="ctr" eaLnBrk="1" hangingPunct="1">
              <a:spcBef>
                <a:spcPct val="50000"/>
              </a:spcBef>
              <a:buFontTx/>
              <a:buNone/>
            </a:pPr>
            <a:r>
              <a:rPr lang="sr-Latn-RS" dirty="0" smtClean="0">
                <a:solidFill>
                  <a:schemeClr val="hlink"/>
                </a:solidFill>
              </a:rPr>
              <a:t>Primeri</a:t>
            </a:r>
            <a:endParaRPr lang="en-US" dirty="0" smtClean="0">
              <a:solidFill>
                <a:schemeClr val="hlink"/>
              </a:solidFill>
            </a:endParaRPr>
          </a:p>
          <a:p>
            <a:pPr eaLnBrk="1" hangingPunct="1">
              <a:spcBef>
                <a:spcPct val="50000"/>
              </a:spcBef>
            </a:pPr>
            <a:r>
              <a:rPr lang="sr-Latn-RS" dirty="0" smtClean="0">
                <a:solidFill>
                  <a:schemeClr val="hlink"/>
                </a:solidFill>
              </a:rPr>
              <a:t>Mere agrane politike(mali farmeri)</a:t>
            </a:r>
            <a:endParaRPr lang="en-US" dirty="0" smtClean="0">
              <a:solidFill>
                <a:schemeClr val="hlink"/>
              </a:solidFill>
            </a:endParaRPr>
          </a:p>
          <a:p>
            <a:pPr lvl="1" eaLnBrk="1" hangingPunct="1">
              <a:lnSpc>
                <a:spcPct val="90000"/>
              </a:lnSpc>
              <a:spcBef>
                <a:spcPct val="50000"/>
              </a:spcBef>
            </a:pPr>
            <a:r>
              <a:rPr lang="sr-Latn-RS" dirty="0" smtClean="0"/>
              <a:t>Jednostavna i specifična šema</a:t>
            </a:r>
            <a:r>
              <a:rPr lang="en-GB" dirty="0" smtClean="0"/>
              <a:t> (</a:t>
            </a:r>
            <a:r>
              <a:rPr lang="sr-Latn-RS" dirty="0" smtClean="0"/>
              <a:t>oko 30% korisnika)</a:t>
            </a:r>
            <a:endParaRPr lang="en-GB" dirty="0" smtClean="0"/>
          </a:p>
          <a:p>
            <a:pPr lvl="1" eaLnBrk="1" hangingPunct="1"/>
            <a:r>
              <a:rPr lang="sr-Latn-RS" dirty="0" smtClean="0"/>
              <a:t>Obaveza primene zelenih mera samo u delu velikog uticaja na životnu sredinu i koje ne zahtevaju velike investicije</a:t>
            </a:r>
            <a:endParaRPr lang="en-US" dirty="0" smtClean="0"/>
          </a:p>
          <a:p>
            <a:pPr eaLnBrk="1" hangingPunct="1">
              <a:spcBef>
                <a:spcPct val="50000"/>
              </a:spcBef>
            </a:pPr>
            <a:r>
              <a:rPr lang="en-US" dirty="0" smtClean="0">
                <a:solidFill>
                  <a:schemeClr val="hlink"/>
                </a:solidFill>
              </a:rPr>
              <a:t>P</a:t>
            </a:r>
            <a:r>
              <a:rPr lang="sr-Latn-RS" dirty="0" smtClean="0">
                <a:solidFill>
                  <a:schemeClr val="hlink"/>
                </a:solidFill>
              </a:rPr>
              <a:t>laćanje</a:t>
            </a:r>
            <a:r>
              <a:rPr lang="en-US" dirty="0" smtClean="0"/>
              <a:t> </a:t>
            </a:r>
          </a:p>
          <a:p>
            <a:pPr lvl="1" eaLnBrk="1" hangingPunct="1">
              <a:spcBef>
                <a:spcPct val="50000"/>
              </a:spcBef>
            </a:pPr>
            <a:r>
              <a:rPr lang="sr-Latn-RS" dirty="0" smtClean="0"/>
              <a:t>Samo jedna platna agencija  u državi za sve mere ZPP</a:t>
            </a:r>
            <a:endParaRPr lang="en-GB" dirty="0" smtClean="0"/>
          </a:p>
          <a:p>
            <a:pPr lvl="1" eaLnBrk="1" hangingPunct="1"/>
            <a:r>
              <a:rPr lang="sr-Latn-RS" dirty="0" smtClean="0"/>
              <a:t>Set mera koje pojednostavljuju povraćaj uloženih sredstava(za ruralni razvoj, ne za prvi stub)</a:t>
            </a:r>
            <a:endParaRPr lang="sr-Latn-RS" dirty="0"/>
          </a:p>
          <a:p>
            <a:pPr lvl="1" eaLnBrk="1" hangingPunct="1"/>
            <a:endParaRPr lang="sr-Latn-RS" dirty="0" smtClean="0">
              <a:solidFill>
                <a:schemeClr val="hlink"/>
              </a:solidFill>
            </a:endParaRPr>
          </a:p>
          <a:p>
            <a:pPr lvl="1" eaLnBrk="1" hangingPunct="1"/>
            <a:r>
              <a:rPr lang="sr-Latn-RS" dirty="0" smtClean="0">
                <a:solidFill>
                  <a:schemeClr val="hlink"/>
                </a:solidFill>
              </a:rPr>
              <a:t>Kontrola</a:t>
            </a:r>
            <a:endParaRPr lang="en-US" dirty="0" smtClean="0">
              <a:solidFill>
                <a:schemeClr val="hlink"/>
              </a:solidFill>
            </a:endParaRPr>
          </a:p>
          <a:p>
            <a:pPr lvl="1" eaLnBrk="1" hangingPunct="1">
              <a:spcBef>
                <a:spcPct val="50000"/>
              </a:spcBef>
            </a:pPr>
            <a:r>
              <a:rPr lang="sr-Latn-RS" dirty="0" smtClean="0"/>
              <a:t>Država članica sa dobro postavljenim sistemom može dobiti ovlašćenje da smanji broj kontrola</a:t>
            </a:r>
            <a:r>
              <a:rPr lang="sr-Latn-RS" dirty="0"/>
              <a:t>.</a:t>
            </a:r>
            <a:endParaRPr lang="en-GB" dirty="0" smtClean="0"/>
          </a:p>
          <a:p>
            <a:pPr lvl="1" eaLnBrk="1" hangingPunct="1"/>
            <a:r>
              <a:rPr lang="en-GB" dirty="0" smtClean="0"/>
              <a:t>Cross-compliance: </a:t>
            </a:r>
            <a:r>
              <a:rPr lang="sr-Latn-RS" dirty="0" smtClean="0"/>
              <a:t>smanjenje broja primenjenih regulativa i bolje pojašnjenje obaveza</a:t>
            </a:r>
            <a:r>
              <a:rPr lang="en-GB" dirty="0" smtClean="0"/>
              <a:t> (13 </a:t>
            </a:r>
            <a:r>
              <a:rPr lang="en-GB" dirty="0" err="1" smtClean="0"/>
              <a:t>SMRs</a:t>
            </a:r>
            <a:r>
              <a:rPr lang="en-GB" dirty="0" smtClean="0"/>
              <a:t> </a:t>
            </a:r>
            <a:r>
              <a:rPr lang="sr-Latn-RS" dirty="0" smtClean="0"/>
              <a:t>umesto</a:t>
            </a:r>
            <a:r>
              <a:rPr lang="en-GB" dirty="0" smtClean="0"/>
              <a:t>o 18 </a:t>
            </a:r>
            <a:r>
              <a:rPr lang="sr-Latn-RS" dirty="0"/>
              <a:t>i</a:t>
            </a:r>
            <a:r>
              <a:rPr lang="en-GB" dirty="0" smtClean="0"/>
              <a:t> 8 </a:t>
            </a:r>
            <a:r>
              <a:rPr lang="en-GB" dirty="0" err="1" smtClean="0"/>
              <a:t>GAEC</a:t>
            </a:r>
            <a:r>
              <a:rPr lang="en-GB" dirty="0" smtClean="0"/>
              <a:t> </a:t>
            </a:r>
            <a:r>
              <a:rPr lang="sr-Latn-RS" dirty="0" smtClean="0"/>
              <a:t>umesto</a:t>
            </a:r>
            <a:r>
              <a:rPr lang="en-GB" dirty="0" smtClean="0"/>
              <a:t> 15),</a:t>
            </a:r>
            <a:r>
              <a:rPr lang="sr-Latn-RS" dirty="0" smtClean="0"/>
              <a:t>posedovanje odredjenih certifikata oslobađa obaveze kontrole</a:t>
            </a:r>
            <a:r>
              <a:rPr lang="en-GB" dirty="0" smtClean="0"/>
              <a:t> </a:t>
            </a:r>
          </a:p>
          <a:p>
            <a:pPr lvl="1" eaLnBrk="1" hangingPunct="1">
              <a:spcBef>
                <a:spcPct val="50000"/>
              </a:spcBef>
              <a:buFontTx/>
              <a:buNone/>
            </a:pPr>
            <a:endParaRPr lang="en-US" dirty="0" smtClean="0">
              <a:solidFill>
                <a:schemeClr val="hlink"/>
              </a:solidFill>
            </a:endParaRPr>
          </a:p>
        </p:txBody>
      </p:sp>
      <p:sp>
        <p:nvSpPr>
          <p:cNvPr id="15365" name="Rectangle 2"/>
          <p:cNvSpPr>
            <a:spLocks noChangeArrowheads="1"/>
          </p:cNvSpPr>
          <p:nvPr/>
        </p:nvSpPr>
        <p:spPr bwMode="auto">
          <a:xfrm>
            <a:off x="457200" y="44450"/>
            <a:ext cx="82296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sr-Latn-RS" sz="2400" b="1" dirty="0" smtClean="0"/>
              <a:t>POJEDNOSTAVLJENJE</a:t>
            </a:r>
            <a:endParaRPr lang="en-GB" sz="2400" b="1" dirty="0"/>
          </a:p>
        </p:txBody>
      </p:sp>
      <p:pic>
        <p:nvPicPr>
          <p:cNvPr id="6" name="Picture 12"/>
          <p:cNvPicPr>
            <a:picLocks noChangeAspect="1" noChangeArrowheads="1"/>
          </p:cNvPicPr>
          <p:nvPr/>
        </p:nvPicPr>
        <p:blipFill>
          <a:blip r:embed="rId3" cstate="print">
            <a:clrChange>
              <a:clrFrom>
                <a:srgbClr val="B3CCE6"/>
              </a:clrFrom>
              <a:clrTo>
                <a:srgbClr val="B3CCE6">
                  <a:alpha val="0"/>
                </a:srgbClr>
              </a:clrTo>
            </a:clrChange>
            <a:extLst>
              <a:ext uri="{28A0092B-C50C-407E-A947-70E740481C1C}">
                <a14:useLocalDpi xmlns:a14="http://schemas.microsoft.com/office/drawing/2010/main" val="0"/>
              </a:ext>
            </a:extLst>
          </a:blip>
          <a:srcRect/>
          <a:stretch>
            <a:fillRect/>
          </a:stretch>
        </p:blipFill>
        <p:spPr bwMode="auto">
          <a:xfrm>
            <a:off x="0" y="0"/>
            <a:ext cx="45085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4083287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ylar">
  <a:themeElements>
    <a:clrScheme name="Mylar">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Mylar">
      <a:maj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ylar">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effectStyle>
        <a:effectStyle>
          <a:effectLst>
            <a:innerShdw blurRad="50800" dist="25400" dir="13500000">
              <a:srgbClr val="000000">
                <a:alpha val="75000"/>
              </a:srgbClr>
            </a:innerShdw>
            <a:outerShdw blurRad="50800" dist="25400" dir="5400000" rotWithShape="0">
              <a:srgbClr val="000000">
                <a:alpha val="50000"/>
              </a:srgbClr>
            </a:outerShdw>
          </a:effectLst>
          <a:scene3d>
            <a:camera prst="orthographicFront">
              <a:rot lat="0" lon="0" rev="0"/>
            </a:camera>
            <a:lightRig rig="threePt" dir="tl"/>
          </a:scene3d>
          <a:sp3d prstMaterial="dkEdge">
            <a:bevelT w="25400" h="508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tint val="100000"/>
                <a:shade val="30000"/>
                <a:alpha val="100000"/>
                <a:satMod val="255000"/>
                <a:lumMod val="100000"/>
              </a:schemeClr>
            </a:gs>
          </a:gsLst>
          <a:path path="circle">
            <a:fillToRect l="50000" t="-80000" r="50000" b="180000"/>
          </a:path>
        </a:gradFill>
        <a:blipFill rotWithShape="1">
          <a:blip xmlns:r="http://schemas.openxmlformats.org/officeDocument/2006/relationships" r:embed="rId1">
            <a:duotone>
              <a:schemeClr val="phClr">
                <a:lumMod val="80000"/>
              </a:schemeClr>
              <a:schemeClr val="phClr">
                <a:tint val="50000"/>
                <a:lumMod val="1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TC101790491[[fn=Mylar]]</Template>
  <TotalTime>828</TotalTime>
  <Words>2263</Words>
  <Application>Microsoft Office PowerPoint</Application>
  <PresentationFormat>On-screen Show (4:3)</PresentationFormat>
  <Paragraphs>425</Paragraphs>
  <Slides>21</Slides>
  <Notes>18</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Mylar</vt:lpstr>
      <vt:lpstr>POLJOPRIVREDA 2014-2020</vt:lpstr>
      <vt:lpstr>Izazovi za novu politiku</vt:lpstr>
      <vt:lpstr>PowerPoint Presentation</vt:lpstr>
      <vt:lpstr>RURALNI RAZVOJ U NOVOM STARTEŠKOM OKVIRU</vt:lpstr>
      <vt:lpstr>Evropa 2020 </vt:lpstr>
      <vt:lpstr>Evrope 2020 i politika ruralnog razvoja: zajedničko delovanje</vt:lpstr>
      <vt:lpstr>PROBLEMI RURALNIH OBLASTI EU</vt:lpstr>
      <vt:lpstr>Pregled ciljeva i prioriteta politike ruralnog razvoja</vt:lpstr>
      <vt:lpstr>PowerPoint Presentation</vt:lpstr>
      <vt:lpstr>Direktna plaćanja</vt:lpstr>
      <vt:lpstr>Novi modeli direktnog plaćanja</vt:lpstr>
      <vt:lpstr>Primer sprovođenja određenog prioriteta</vt:lpstr>
      <vt:lpstr>Šema sporazuma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POLJOPRIVREDA 2014-2020</dc:title>
  <dc:creator>mirko</dc:creator>
  <cp:lastModifiedBy>mirko</cp:lastModifiedBy>
  <cp:revision>79</cp:revision>
  <dcterms:created xsi:type="dcterms:W3CDTF">2012-03-14T08:33:02Z</dcterms:created>
  <dcterms:modified xsi:type="dcterms:W3CDTF">2012-05-12T20:21:52Z</dcterms:modified>
</cp:coreProperties>
</file>